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1"/>
  </p:notesMasterIdLst>
  <p:sldIdLst>
    <p:sldId id="277" r:id="rId2"/>
    <p:sldId id="490" r:id="rId3"/>
    <p:sldId id="326" r:id="rId4"/>
    <p:sldId id="327" r:id="rId5"/>
    <p:sldId id="256" r:id="rId6"/>
    <p:sldId id="440" r:id="rId7"/>
    <p:sldId id="409" r:id="rId8"/>
    <p:sldId id="438" r:id="rId9"/>
    <p:sldId id="439" r:id="rId10"/>
    <p:sldId id="410" r:id="rId11"/>
    <p:sldId id="441" r:id="rId12"/>
    <p:sldId id="442" r:id="rId13"/>
    <p:sldId id="443" r:id="rId14"/>
    <p:sldId id="444" r:id="rId15"/>
    <p:sldId id="445" r:id="rId16"/>
    <p:sldId id="446" r:id="rId17"/>
    <p:sldId id="447" r:id="rId18"/>
    <p:sldId id="417" r:id="rId19"/>
    <p:sldId id="448" r:id="rId20"/>
    <p:sldId id="449" r:id="rId21"/>
    <p:sldId id="450" r:id="rId22"/>
    <p:sldId id="453" r:id="rId23"/>
    <p:sldId id="451" r:id="rId24"/>
    <p:sldId id="454" r:id="rId25"/>
    <p:sldId id="455" r:id="rId26"/>
    <p:sldId id="458" r:id="rId27"/>
    <p:sldId id="456" r:id="rId28"/>
    <p:sldId id="457" r:id="rId29"/>
    <p:sldId id="459" r:id="rId30"/>
    <p:sldId id="460" r:id="rId31"/>
    <p:sldId id="461" r:id="rId32"/>
    <p:sldId id="488" r:id="rId33"/>
    <p:sldId id="452" r:id="rId34"/>
    <p:sldId id="462" r:id="rId35"/>
    <p:sldId id="464" r:id="rId36"/>
    <p:sldId id="463" r:id="rId37"/>
    <p:sldId id="465" r:id="rId38"/>
    <p:sldId id="466" r:id="rId39"/>
    <p:sldId id="467" r:id="rId40"/>
    <p:sldId id="468" r:id="rId41"/>
    <p:sldId id="469" r:id="rId42"/>
    <p:sldId id="470" r:id="rId43"/>
    <p:sldId id="471" r:id="rId44"/>
    <p:sldId id="489" r:id="rId45"/>
    <p:sldId id="473" r:id="rId46"/>
    <p:sldId id="474" r:id="rId47"/>
    <p:sldId id="475" r:id="rId48"/>
    <p:sldId id="476" r:id="rId49"/>
    <p:sldId id="472" r:id="rId50"/>
    <p:sldId id="477" r:id="rId51"/>
    <p:sldId id="479" r:id="rId52"/>
    <p:sldId id="480" r:id="rId53"/>
    <p:sldId id="481" r:id="rId54"/>
    <p:sldId id="482" r:id="rId55"/>
    <p:sldId id="484" r:id="rId56"/>
    <p:sldId id="483" r:id="rId57"/>
    <p:sldId id="485" r:id="rId58"/>
    <p:sldId id="486" r:id="rId59"/>
    <p:sldId id="487" r:id="rId6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993300"/>
    <a:srgbClr val="FF9900"/>
    <a:srgbClr val="FFFF66"/>
    <a:srgbClr val="0000CC"/>
    <a:srgbClr val="66FF33"/>
    <a:srgbClr val="00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66" autoAdjust="0"/>
    <p:restoredTop sz="97189" autoAdjust="0"/>
  </p:normalViewPr>
  <p:slideViewPr>
    <p:cSldViewPr>
      <p:cViewPr varScale="1">
        <p:scale>
          <a:sx n="137" d="100"/>
          <a:sy n="137" d="100"/>
        </p:scale>
        <p:origin x="46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59011DF-2B26-47D2-8C9C-8B57223F28F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15715" name="Rectangle 3">
            <a:extLst>
              <a:ext uri="{FF2B5EF4-FFF2-40B4-BE49-F238E27FC236}">
                <a16:creationId xmlns:a16="http://schemas.microsoft.com/office/drawing/2014/main" id="{F9D6D93F-7EA7-46A3-87FD-4B41DA0222A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CB5331D0-518B-4FDB-AED6-F9D8AF80E62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5717" name="Rectangle 5">
            <a:extLst>
              <a:ext uri="{FF2B5EF4-FFF2-40B4-BE49-F238E27FC236}">
                <a16:creationId xmlns:a16="http://schemas.microsoft.com/office/drawing/2014/main" id="{FCED220D-8E45-4446-9B10-150193E49998}"/>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5718" name="Rectangle 6">
            <a:extLst>
              <a:ext uri="{FF2B5EF4-FFF2-40B4-BE49-F238E27FC236}">
                <a16:creationId xmlns:a16="http://schemas.microsoft.com/office/drawing/2014/main" id="{1A470E2F-32D9-4A4E-9927-F1ED0174511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15719" name="Rectangle 7">
            <a:extLst>
              <a:ext uri="{FF2B5EF4-FFF2-40B4-BE49-F238E27FC236}">
                <a16:creationId xmlns:a16="http://schemas.microsoft.com/office/drawing/2014/main" id="{47EF8308-EC31-4A0A-A29E-A22EE3EBC4A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5D76836-F611-4B03-A073-39BC50477C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3</a:t>
            </a:fld>
            <a:endParaRPr lang="en-US" altLang="zh-CN"/>
          </a:p>
        </p:txBody>
      </p:sp>
    </p:spTree>
    <p:extLst>
      <p:ext uri="{BB962C8B-B14F-4D97-AF65-F5344CB8AC3E}">
        <p14:creationId xmlns:p14="http://schemas.microsoft.com/office/powerpoint/2010/main" val="297944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12</a:t>
            </a:fld>
            <a:endParaRPr lang="en-US" altLang="zh-CN"/>
          </a:p>
        </p:txBody>
      </p:sp>
    </p:spTree>
    <p:extLst>
      <p:ext uri="{BB962C8B-B14F-4D97-AF65-F5344CB8AC3E}">
        <p14:creationId xmlns:p14="http://schemas.microsoft.com/office/powerpoint/2010/main" val="159383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13</a:t>
            </a:fld>
            <a:endParaRPr lang="en-US" altLang="zh-CN"/>
          </a:p>
        </p:txBody>
      </p:sp>
    </p:spTree>
    <p:extLst>
      <p:ext uri="{BB962C8B-B14F-4D97-AF65-F5344CB8AC3E}">
        <p14:creationId xmlns:p14="http://schemas.microsoft.com/office/powerpoint/2010/main" val="1316024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14</a:t>
            </a:fld>
            <a:endParaRPr lang="en-US" altLang="zh-CN"/>
          </a:p>
        </p:txBody>
      </p:sp>
    </p:spTree>
    <p:extLst>
      <p:ext uri="{BB962C8B-B14F-4D97-AF65-F5344CB8AC3E}">
        <p14:creationId xmlns:p14="http://schemas.microsoft.com/office/powerpoint/2010/main" val="273230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15</a:t>
            </a:fld>
            <a:endParaRPr lang="en-US" altLang="zh-CN"/>
          </a:p>
        </p:txBody>
      </p:sp>
    </p:spTree>
    <p:extLst>
      <p:ext uri="{BB962C8B-B14F-4D97-AF65-F5344CB8AC3E}">
        <p14:creationId xmlns:p14="http://schemas.microsoft.com/office/powerpoint/2010/main" val="270433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16</a:t>
            </a:fld>
            <a:endParaRPr lang="en-US" altLang="zh-CN"/>
          </a:p>
        </p:txBody>
      </p:sp>
    </p:spTree>
    <p:extLst>
      <p:ext uri="{BB962C8B-B14F-4D97-AF65-F5344CB8AC3E}">
        <p14:creationId xmlns:p14="http://schemas.microsoft.com/office/powerpoint/2010/main" val="351833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17</a:t>
            </a:fld>
            <a:endParaRPr lang="en-US" altLang="zh-CN"/>
          </a:p>
        </p:txBody>
      </p:sp>
    </p:spTree>
    <p:extLst>
      <p:ext uri="{BB962C8B-B14F-4D97-AF65-F5344CB8AC3E}">
        <p14:creationId xmlns:p14="http://schemas.microsoft.com/office/powerpoint/2010/main" val="280695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18</a:t>
            </a:fld>
            <a:endParaRPr lang="en-US" altLang="zh-CN"/>
          </a:p>
        </p:txBody>
      </p:sp>
    </p:spTree>
    <p:extLst>
      <p:ext uri="{BB962C8B-B14F-4D97-AF65-F5344CB8AC3E}">
        <p14:creationId xmlns:p14="http://schemas.microsoft.com/office/powerpoint/2010/main" val="415880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19</a:t>
            </a:fld>
            <a:endParaRPr lang="en-US" altLang="zh-CN"/>
          </a:p>
        </p:txBody>
      </p:sp>
    </p:spTree>
    <p:extLst>
      <p:ext uri="{BB962C8B-B14F-4D97-AF65-F5344CB8AC3E}">
        <p14:creationId xmlns:p14="http://schemas.microsoft.com/office/powerpoint/2010/main" val="60049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20</a:t>
            </a:fld>
            <a:endParaRPr lang="en-US" altLang="zh-CN"/>
          </a:p>
        </p:txBody>
      </p:sp>
    </p:spTree>
    <p:extLst>
      <p:ext uri="{BB962C8B-B14F-4D97-AF65-F5344CB8AC3E}">
        <p14:creationId xmlns:p14="http://schemas.microsoft.com/office/powerpoint/2010/main" val="15630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21</a:t>
            </a:fld>
            <a:endParaRPr lang="en-US" altLang="zh-CN"/>
          </a:p>
        </p:txBody>
      </p:sp>
    </p:spTree>
    <p:extLst>
      <p:ext uri="{BB962C8B-B14F-4D97-AF65-F5344CB8AC3E}">
        <p14:creationId xmlns:p14="http://schemas.microsoft.com/office/powerpoint/2010/main" val="208076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4</a:t>
            </a:fld>
            <a:endParaRPr lang="en-US" altLang="zh-CN"/>
          </a:p>
        </p:txBody>
      </p:sp>
    </p:spTree>
    <p:extLst>
      <p:ext uri="{BB962C8B-B14F-4D97-AF65-F5344CB8AC3E}">
        <p14:creationId xmlns:p14="http://schemas.microsoft.com/office/powerpoint/2010/main" val="291388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22</a:t>
            </a:fld>
            <a:endParaRPr lang="en-US" altLang="zh-CN"/>
          </a:p>
        </p:txBody>
      </p:sp>
    </p:spTree>
    <p:extLst>
      <p:ext uri="{BB962C8B-B14F-4D97-AF65-F5344CB8AC3E}">
        <p14:creationId xmlns:p14="http://schemas.microsoft.com/office/powerpoint/2010/main" val="282807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24</a:t>
            </a:fld>
            <a:endParaRPr lang="en-US" altLang="zh-CN"/>
          </a:p>
        </p:txBody>
      </p:sp>
    </p:spTree>
    <p:extLst>
      <p:ext uri="{BB962C8B-B14F-4D97-AF65-F5344CB8AC3E}">
        <p14:creationId xmlns:p14="http://schemas.microsoft.com/office/powerpoint/2010/main" val="183632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25</a:t>
            </a:fld>
            <a:endParaRPr lang="en-US" altLang="zh-CN"/>
          </a:p>
        </p:txBody>
      </p:sp>
    </p:spTree>
    <p:extLst>
      <p:ext uri="{BB962C8B-B14F-4D97-AF65-F5344CB8AC3E}">
        <p14:creationId xmlns:p14="http://schemas.microsoft.com/office/powerpoint/2010/main" val="1316809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27</a:t>
            </a:fld>
            <a:endParaRPr lang="en-US" altLang="zh-CN"/>
          </a:p>
        </p:txBody>
      </p:sp>
    </p:spTree>
    <p:extLst>
      <p:ext uri="{BB962C8B-B14F-4D97-AF65-F5344CB8AC3E}">
        <p14:creationId xmlns:p14="http://schemas.microsoft.com/office/powerpoint/2010/main" val="89894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28</a:t>
            </a:fld>
            <a:endParaRPr lang="en-US" altLang="zh-CN"/>
          </a:p>
        </p:txBody>
      </p:sp>
    </p:spTree>
    <p:extLst>
      <p:ext uri="{BB962C8B-B14F-4D97-AF65-F5344CB8AC3E}">
        <p14:creationId xmlns:p14="http://schemas.microsoft.com/office/powerpoint/2010/main" val="160770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29</a:t>
            </a:fld>
            <a:endParaRPr lang="en-US" altLang="zh-CN"/>
          </a:p>
        </p:txBody>
      </p:sp>
    </p:spTree>
    <p:extLst>
      <p:ext uri="{BB962C8B-B14F-4D97-AF65-F5344CB8AC3E}">
        <p14:creationId xmlns:p14="http://schemas.microsoft.com/office/powerpoint/2010/main" val="408025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30</a:t>
            </a:fld>
            <a:endParaRPr lang="en-US" altLang="zh-CN"/>
          </a:p>
        </p:txBody>
      </p:sp>
    </p:spTree>
    <p:extLst>
      <p:ext uri="{BB962C8B-B14F-4D97-AF65-F5344CB8AC3E}">
        <p14:creationId xmlns:p14="http://schemas.microsoft.com/office/powerpoint/2010/main" val="2103301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31</a:t>
            </a:fld>
            <a:endParaRPr lang="en-US" altLang="zh-CN"/>
          </a:p>
        </p:txBody>
      </p:sp>
    </p:spTree>
    <p:extLst>
      <p:ext uri="{BB962C8B-B14F-4D97-AF65-F5344CB8AC3E}">
        <p14:creationId xmlns:p14="http://schemas.microsoft.com/office/powerpoint/2010/main" val="591253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35</a:t>
            </a:fld>
            <a:endParaRPr lang="en-US" altLang="zh-CN"/>
          </a:p>
        </p:txBody>
      </p:sp>
    </p:spTree>
    <p:extLst>
      <p:ext uri="{BB962C8B-B14F-4D97-AF65-F5344CB8AC3E}">
        <p14:creationId xmlns:p14="http://schemas.microsoft.com/office/powerpoint/2010/main" val="1445681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38</a:t>
            </a:fld>
            <a:endParaRPr lang="en-US" altLang="zh-CN"/>
          </a:p>
        </p:txBody>
      </p:sp>
    </p:spTree>
    <p:extLst>
      <p:ext uri="{BB962C8B-B14F-4D97-AF65-F5344CB8AC3E}">
        <p14:creationId xmlns:p14="http://schemas.microsoft.com/office/powerpoint/2010/main" val="273334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a:t>
            </a:fld>
            <a:endParaRPr lang="en-US" altLang="zh-CN"/>
          </a:p>
        </p:txBody>
      </p:sp>
    </p:spTree>
    <p:extLst>
      <p:ext uri="{BB962C8B-B14F-4D97-AF65-F5344CB8AC3E}">
        <p14:creationId xmlns:p14="http://schemas.microsoft.com/office/powerpoint/2010/main" val="3383863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51</a:t>
            </a:fld>
            <a:endParaRPr lang="en-US" altLang="zh-CN"/>
          </a:p>
        </p:txBody>
      </p:sp>
    </p:spTree>
    <p:extLst>
      <p:ext uri="{BB962C8B-B14F-4D97-AF65-F5344CB8AC3E}">
        <p14:creationId xmlns:p14="http://schemas.microsoft.com/office/powerpoint/2010/main" val="3633017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52</a:t>
            </a:fld>
            <a:endParaRPr lang="en-US" altLang="zh-CN"/>
          </a:p>
        </p:txBody>
      </p:sp>
    </p:spTree>
    <p:extLst>
      <p:ext uri="{BB962C8B-B14F-4D97-AF65-F5344CB8AC3E}">
        <p14:creationId xmlns:p14="http://schemas.microsoft.com/office/powerpoint/2010/main" val="2821442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54</a:t>
            </a:fld>
            <a:endParaRPr lang="en-US" altLang="zh-CN"/>
          </a:p>
        </p:txBody>
      </p:sp>
    </p:spTree>
    <p:extLst>
      <p:ext uri="{BB962C8B-B14F-4D97-AF65-F5344CB8AC3E}">
        <p14:creationId xmlns:p14="http://schemas.microsoft.com/office/powerpoint/2010/main" val="3217739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55</a:t>
            </a:fld>
            <a:endParaRPr lang="en-US" altLang="zh-CN"/>
          </a:p>
        </p:txBody>
      </p:sp>
    </p:spTree>
    <p:extLst>
      <p:ext uri="{BB962C8B-B14F-4D97-AF65-F5344CB8AC3E}">
        <p14:creationId xmlns:p14="http://schemas.microsoft.com/office/powerpoint/2010/main" val="1031422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56</a:t>
            </a:fld>
            <a:endParaRPr lang="en-US" altLang="zh-CN"/>
          </a:p>
        </p:txBody>
      </p:sp>
    </p:spTree>
    <p:extLst>
      <p:ext uri="{BB962C8B-B14F-4D97-AF65-F5344CB8AC3E}">
        <p14:creationId xmlns:p14="http://schemas.microsoft.com/office/powerpoint/2010/main" val="419032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57</a:t>
            </a:fld>
            <a:endParaRPr lang="en-US" altLang="zh-CN"/>
          </a:p>
        </p:txBody>
      </p:sp>
    </p:spTree>
    <p:extLst>
      <p:ext uri="{BB962C8B-B14F-4D97-AF65-F5344CB8AC3E}">
        <p14:creationId xmlns:p14="http://schemas.microsoft.com/office/powerpoint/2010/main" val="1943374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58</a:t>
            </a:fld>
            <a:endParaRPr lang="en-US" altLang="zh-CN"/>
          </a:p>
        </p:txBody>
      </p:sp>
    </p:spTree>
    <p:extLst>
      <p:ext uri="{BB962C8B-B14F-4D97-AF65-F5344CB8AC3E}">
        <p14:creationId xmlns:p14="http://schemas.microsoft.com/office/powerpoint/2010/main" val="47525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59</a:t>
            </a:fld>
            <a:endParaRPr lang="en-US" altLang="zh-CN"/>
          </a:p>
        </p:txBody>
      </p:sp>
    </p:spTree>
    <p:extLst>
      <p:ext uri="{BB962C8B-B14F-4D97-AF65-F5344CB8AC3E}">
        <p14:creationId xmlns:p14="http://schemas.microsoft.com/office/powerpoint/2010/main" val="128335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6</a:t>
            </a:fld>
            <a:endParaRPr lang="en-US" altLang="zh-CN"/>
          </a:p>
        </p:txBody>
      </p:sp>
    </p:spTree>
    <p:extLst>
      <p:ext uri="{BB962C8B-B14F-4D97-AF65-F5344CB8AC3E}">
        <p14:creationId xmlns:p14="http://schemas.microsoft.com/office/powerpoint/2010/main" val="216258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7</a:t>
            </a:fld>
            <a:endParaRPr lang="en-US" altLang="zh-CN"/>
          </a:p>
        </p:txBody>
      </p:sp>
    </p:spTree>
    <p:extLst>
      <p:ext uri="{BB962C8B-B14F-4D97-AF65-F5344CB8AC3E}">
        <p14:creationId xmlns:p14="http://schemas.microsoft.com/office/powerpoint/2010/main" val="3337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8</a:t>
            </a:fld>
            <a:endParaRPr lang="en-US" altLang="zh-CN"/>
          </a:p>
        </p:txBody>
      </p:sp>
    </p:spTree>
    <p:extLst>
      <p:ext uri="{BB962C8B-B14F-4D97-AF65-F5344CB8AC3E}">
        <p14:creationId xmlns:p14="http://schemas.microsoft.com/office/powerpoint/2010/main" val="40382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9</a:t>
            </a:fld>
            <a:endParaRPr lang="en-US" altLang="zh-CN"/>
          </a:p>
        </p:txBody>
      </p:sp>
    </p:spTree>
    <p:extLst>
      <p:ext uri="{BB962C8B-B14F-4D97-AF65-F5344CB8AC3E}">
        <p14:creationId xmlns:p14="http://schemas.microsoft.com/office/powerpoint/2010/main" val="171857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10</a:t>
            </a:fld>
            <a:endParaRPr lang="en-US" altLang="zh-CN"/>
          </a:p>
        </p:txBody>
      </p:sp>
    </p:spTree>
    <p:extLst>
      <p:ext uri="{BB962C8B-B14F-4D97-AF65-F5344CB8AC3E}">
        <p14:creationId xmlns:p14="http://schemas.microsoft.com/office/powerpoint/2010/main" val="119328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5D76836-F611-4B03-A073-39BC50477C7C}" type="slidenum">
              <a:rPr lang="en-US" altLang="zh-CN" smtClean="0"/>
              <a:pPr>
                <a:defRPr/>
              </a:pPr>
              <a:t>11</a:t>
            </a:fld>
            <a:endParaRPr lang="en-US" altLang="zh-CN"/>
          </a:p>
        </p:txBody>
      </p:sp>
    </p:spTree>
    <p:extLst>
      <p:ext uri="{BB962C8B-B14F-4D97-AF65-F5344CB8AC3E}">
        <p14:creationId xmlns:p14="http://schemas.microsoft.com/office/powerpoint/2010/main" val="212493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073E0C-595E-4C53-9095-8208B06586E6}"/>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4B2B1E6C-A0FA-473D-881F-01B288FF9548}"/>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E10965E1-6CEF-4B23-BAC6-1B9B5A5ED488}"/>
              </a:ext>
            </a:extLst>
          </p:cNvPr>
          <p:cNvSpPr>
            <a:spLocks noGrp="1"/>
          </p:cNvSpPr>
          <p:nvPr>
            <p:ph type="sldNum" sz="quarter" idx="12"/>
          </p:nvPr>
        </p:nvSpPr>
        <p:spPr/>
        <p:txBody>
          <a:bodyPr/>
          <a:lstStyle>
            <a:lvl1pPr>
              <a:defRPr/>
            </a:lvl1pPr>
          </a:lstStyle>
          <a:p>
            <a:pPr>
              <a:defRPr/>
            </a:pPr>
            <a:fld id="{40EE8921-E360-4F97-9C99-61A8741713BD}" type="slidenum">
              <a:rPr lang="en-US" altLang="zh-CN"/>
              <a:pPr>
                <a:defRPr/>
              </a:pPr>
              <a:t>‹#›</a:t>
            </a:fld>
            <a:endParaRPr lang="en-US" altLang="zh-CN"/>
          </a:p>
        </p:txBody>
      </p:sp>
    </p:spTree>
    <p:extLst>
      <p:ext uri="{BB962C8B-B14F-4D97-AF65-F5344CB8AC3E}">
        <p14:creationId xmlns:p14="http://schemas.microsoft.com/office/powerpoint/2010/main" val="4028780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A6063F-5BED-4D65-9A6C-76CBFDD5FAD8}"/>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55F8E9E7-9530-4E53-9BAC-529EEACBF12E}"/>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7676F0A4-4CF5-4EDF-8761-F2A1233150CD}"/>
              </a:ext>
            </a:extLst>
          </p:cNvPr>
          <p:cNvSpPr>
            <a:spLocks noGrp="1"/>
          </p:cNvSpPr>
          <p:nvPr>
            <p:ph type="sldNum" sz="quarter" idx="12"/>
          </p:nvPr>
        </p:nvSpPr>
        <p:spPr/>
        <p:txBody>
          <a:bodyPr/>
          <a:lstStyle>
            <a:lvl1pPr>
              <a:defRPr/>
            </a:lvl1pPr>
          </a:lstStyle>
          <a:p>
            <a:pPr>
              <a:defRPr/>
            </a:pPr>
            <a:fld id="{0B4737E1-E987-4AD5-B2EB-0DDC696930E3}" type="slidenum">
              <a:rPr lang="en-US" altLang="zh-CN"/>
              <a:pPr>
                <a:defRPr/>
              </a:pPr>
              <a:t>‹#›</a:t>
            </a:fld>
            <a:endParaRPr lang="en-US" altLang="zh-CN"/>
          </a:p>
        </p:txBody>
      </p:sp>
    </p:spTree>
    <p:extLst>
      <p:ext uri="{BB962C8B-B14F-4D97-AF65-F5344CB8AC3E}">
        <p14:creationId xmlns:p14="http://schemas.microsoft.com/office/powerpoint/2010/main" val="170852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CDBBE8-3F87-4EAA-AD7E-2E49380052AC}"/>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1DC92921-454E-40E8-8306-30A3BA2B98E0}"/>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6C44A951-BEE1-473C-A9B4-94A9FAAFA067}"/>
              </a:ext>
            </a:extLst>
          </p:cNvPr>
          <p:cNvSpPr>
            <a:spLocks noGrp="1"/>
          </p:cNvSpPr>
          <p:nvPr>
            <p:ph type="sldNum" sz="quarter" idx="12"/>
          </p:nvPr>
        </p:nvSpPr>
        <p:spPr/>
        <p:txBody>
          <a:bodyPr/>
          <a:lstStyle>
            <a:lvl1pPr>
              <a:defRPr/>
            </a:lvl1pPr>
          </a:lstStyle>
          <a:p>
            <a:pPr>
              <a:defRPr/>
            </a:pPr>
            <a:fld id="{A11CB01F-0E82-40BF-8900-42E0D2BCC473}" type="slidenum">
              <a:rPr lang="en-US" altLang="zh-CN"/>
              <a:pPr>
                <a:defRPr/>
              </a:pPr>
              <a:t>‹#›</a:t>
            </a:fld>
            <a:endParaRPr lang="en-US" altLang="zh-CN"/>
          </a:p>
        </p:txBody>
      </p:sp>
    </p:spTree>
    <p:extLst>
      <p:ext uri="{BB962C8B-B14F-4D97-AF65-F5344CB8AC3E}">
        <p14:creationId xmlns:p14="http://schemas.microsoft.com/office/powerpoint/2010/main" val="65127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91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941763"/>
            <a:ext cx="8229600" cy="21891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2E4DE25-97A9-44BB-8095-99BF804FCBFA}"/>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88B51006-D93F-4F76-BF53-9588C0483153}"/>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8FA0F9F8-78D5-4290-AD6B-F8FF82D0FA24}"/>
              </a:ext>
            </a:extLst>
          </p:cNvPr>
          <p:cNvSpPr>
            <a:spLocks noGrp="1"/>
          </p:cNvSpPr>
          <p:nvPr>
            <p:ph type="sldNum" sz="quarter" idx="12"/>
          </p:nvPr>
        </p:nvSpPr>
        <p:spPr/>
        <p:txBody>
          <a:bodyPr/>
          <a:lstStyle>
            <a:lvl1pPr>
              <a:defRPr/>
            </a:lvl1pPr>
          </a:lstStyle>
          <a:p>
            <a:pPr>
              <a:defRPr/>
            </a:pPr>
            <a:fld id="{923F48E1-159F-4290-8C96-7F23D05E643F}" type="slidenum">
              <a:rPr lang="en-US" altLang="zh-CN"/>
              <a:pPr>
                <a:defRPr/>
              </a:pPr>
              <a:t>‹#›</a:t>
            </a:fld>
            <a:endParaRPr lang="en-US" altLang="zh-CN"/>
          </a:p>
        </p:txBody>
      </p:sp>
    </p:spTree>
    <p:extLst>
      <p:ext uri="{BB962C8B-B14F-4D97-AF65-F5344CB8AC3E}">
        <p14:creationId xmlns:p14="http://schemas.microsoft.com/office/powerpoint/2010/main" val="298146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F614CD-B239-45D8-A0A7-A12DEFF44993}"/>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639DCE3F-9750-4FFD-A721-4D3E16578A37}"/>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FFAF3DD8-E4BC-4FD3-8612-043EA5BA4E54}"/>
              </a:ext>
            </a:extLst>
          </p:cNvPr>
          <p:cNvSpPr>
            <a:spLocks noGrp="1"/>
          </p:cNvSpPr>
          <p:nvPr>
            <p:ph type="sldNum" sz="quarter" idx="12"/>
          </p:nvPr>
        </p:nvSpPr>
        <p:spPr/>
        <p:txBody>
          <a:bodyPr/>
          <a:lstStyle>
            <a:lvl1pPr>
              <a:defRPr/>
            </a:lvl1pPr>
          </a:lstStyle>
          <a:p>
            <a:pPr>
              <a:defRPr/>
            </a:pPr>
            <a:fld id="{57D42A9A-50D9-44A0-942F-830B13065C54}" type="slidenum">
              <a:rPr lang="en-US" altLang="zh-CN"/>
              <a:pPr>
                <a:defRPr/>
              </a:pPr>
              <a:t>‹#›</a:t>
            </a:fld>
            <a:endParaRPr lang="en-US" altLang="zh-CN"/>
          </a:p>
        </p:txBody>
      </p:sp>
    </p:spTree>
    <p:extLst>
      <p:ext uri="{BB962C8B-B14F-4D97-AF65-F5344CB8AC3E}">
        <p14:creationId xmlns:p14="http://schemas.microsoft.com/office/powerpoint/2010/main" val="156491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7316A9-C9F5-4902-A039-6290DA8C0919}"/>
              </a:ext>
            </a:extLst>
          </p:cNvPr>
          <p:cNvSpPr>
            <a:spLocks noGrp="1"/>
          </p:cNvSpPr>
          <p:nvPr>
            <p:ph type="dt" sz="half" idx="10"/>
          </p:nvPr>
        </p:nvSpPr>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2B7336F3-15CE-4640-985D-FEF857055255}"/>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83B2E73B-89F0-4624-8161-00493E6633E0}"/>
              </a:ext>
            </a:extLst>
          </p:cNvPr>
          <p:cNvSpPr>
            <a:spLocks noGrp="1"/>
          </p:cNvSpPr>
          <p:nvPr>
            <p:ph type="sldNum" sz="quarter" idx="12"/>
          </p:nvPr>
        </p:nvSpPr>
        <p:spPr/>
        <p:txBody>
          <a:bodyPr/>
          <a:lstStyle>
            <a:lvl1pPr>
              <a:defRPr/>
            </a:lvl1pPr>
          </a:lstStyle>
          <a:p>
            <a:pPr>
              <a:defRPr/>
            </a:pPr>
            <a:fld id="{5815FD0E-A9F0-4EE9-A7BA-C1FC57D0F8C7}" type="slidenum">
              <a:rPr lang="en-US" altLang="zh-CN"/>
              <a:pPr>
                <a:defRPr/>
              </a:pPr>
              <a:t>‹#›</a:t>
            </a:fld>
            <a:endParaRPr lang="en-US" altLang="zh-CN"/>
          </a:p>
        </p:txBody>
      </p:sp>
    </p:spTree>
    <p:extLst>
      <p:ext uri="{BB962C8B-B14F-4D97-AF65-F5344CB8AC3E}">
        <p14:creationId xmlns:p14="http://schemas.microsoft.com/office/powerpoint/2010/main" val="344547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684298B5-1997-47D3-8707-43139F3C6235}"/>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69C13878-3A5B-4C6E-A392-24112FF256E3}"/>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E318DBB8-F3A7-4DB1-B70A-9BB8BBE1602E}"/>
              </a:ext>
            </a:extLst>
          </p:cNvPr>
          <p:cNvSpPr>
            <a:spLocks noGrp="1"/>
          </p:cNvSpPr>
          <p:nvPr>
            <p:ph type="sldNum" sz="quarter" idx="12"/>
          </p:nvPr>
        </p:nvSpPr>
        <p:spPr/>
        <p:txBody>
          <a:bodyPr/>
          <a:lstStyle>
            <a:lvl1pPr>
              <a:defRPr/>
            </a:lvl1pPr>
          </a:lstStyle>
          <a:p>
            <a:pPr>
              <a:defRPr/>
            </a:pPr>
            <a:fld id="{AA174120-868A-4421-8249-4D6E3ADF6E6C}" type="slidenum">
              <a:rPr lang="en-US" altLang="zh-CN"/>
              <a:pPr>
                <a:defRPr/>
              </a:pPr>
              <a:t>‹#›</a:t>
            </a:fld>
            <a:endParaRPr lang="en-US" altLang="zh-CN"/>
          </a:p>
        </p:txBody>
      </p:sp>
    </p:spTree>
    <p:extLst>
      <p:ext uri="{BB962C8B-B14F-4D97-AF65-F5344CB8AC3E}">
        <p14:creationId xmlns:p14="http://schemas.microsoft.com/office/powerpoint/2010/main" val="2933068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B5DDD5D-68B2-4EE4-9D49-47ECEFAF308F}"/>
              </a:ext>
            </a:extLst>
          </p:cNvPr>
          <p:cNvSpPr>
            <a:spLocks noGrp="1"/>
          </p:cNvSpPr>
          <p:nvPr>
            <p:ph type="dt" sz="half" idx="10"/>
          </p:nvPr>
        </p:nvSpPr>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269F8334-9B83-4AFE-829B-1D1AB9DF91DF}"/>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a:ext uri="{FF2B5EF4-FFF2-40B4-BE49-F238E27FC236}">
                <a16:creationId xmlns:a16="http://schemas.microsoft.com/office/drawing/2014/main" id="{98AC02CA-5B2C-4006-8CF2-9AFD2C5F3CAA}"/>
              </a:ext>
            </a:extLst>
          </p:cNvPr>
          <p:cNvSpPr>
            <a:spLocks noGrp="1"/>
          </p:cNvSpPr>
          <p:nvPr>
            <p:ph type="sldNum" sz="quarter" idx="12"/>
          </p:nvPr>
        </p:nvSpPr>
        <p:spPr/>
        <p:txBody>
          <a:bodyPr/>
          <a:lstStyle>
            <a:lvl1pPr>
              <a:defRPr/>
            </a:lvl1pPr>
          </a:lstStyle>
          <a:p>
            <a:pPr>
              <a:defRPr/>
            </a:pPr>
            <a:fld id="{3EF73EEF-4FEF-4791-9BF5-33ED2E9237A8}" type="slidenum">
              <a:rPr lang="en-US" altLang="zh-CN"/>
              <a:pPr>
                <a:defRPr/>
              </a:pPr>
              <a:t>‹#›</a:t>
            </a:fld>
            <a:endParaRPr lang="en-US" altLang="zh-CN"/>
          </a:p>
        </p:txBody>
      </p:sp>
    </p:spTree>
    <p:extLst>
      <p:ext uri="{BB962C8B-B14F-4D97-AF65-F5344CB8AC3E}">
        <p14:creationId xmlns:p14="http://schemas.microsoft.com/office/powerpoint/2010/main" val="355217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7A7FE08-A47F-4728-BA15-939D7D164626}"/>
              </a:ext>
            </a:extLst>
          </p:cNvPr>
          <p:cNvSpPr>
            <a:spLocks noGrp="1"/>
          </p:cNvSpPr>
          <p:nvPr>
            <p:ph type="dt" sz="half" idx="10"/>
          </p:nvPr>
        </p:nvSpPr>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91E6467E-C8D4-4B27-B76E-17877C3562F4}"/>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D18B86C8-75E7-42E3-9475-F5A931077006}"/>
              </a:ext>
            </a:extLst>
          </p:cNvPr>
          <p:cNvSpPr>
            <a:spLocks noGrp="1"/>
          </p:cNvSpPr>
          <p:nvPr>
            <p:ph type="sldNum" sz="quarter" idx="12"/>
          </p:nvPr>
        </p:nvSpPr>
        <p:spPr/>
        <p:txBody>
          <a:bodyPr/>
          <a:lstStyle>
            <a:lvl1pPr>
              <a:defRPr/>
            </a:lvl1pPr>
          </a:lstStyle>
          <a:p>
            <a:pPr>
              <a:defRPr/>
            </a:pPr>
            <a:fld id="{754EDC7B-39ED-4E06-8261-D282CFB739B0}" type="slidenum">
              <a:rPr lang="en-US" altLang="zh-CN"/>
              <a:pPr>
                <a:defRPr/>
              </a:pPr>
              <a:t>‹#›</a:t>
            </a:fld>
            <a:endParaRPr lang="en-US" altLang="zh-CN"/>
          </a:p>
        </p:txBody>
      </p:sp>
    </p:spTree>
    <p:extLst>
      <p:ext uri="{BB962C8B-B14F-4D97-AF65-F5344CB8AC3E}">
        <p14:creationId xmlns:p14="http://schemas.microsoft.com/office/powerpoint/2010/main" val="417890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D63E48E-14B0-4254-85F2-1127F8EF8389}"/>
              </a:ext>
            </a:extLst>
          </p:cNvPr>
          <p:cNvSpPr>
            <a:spLocks noGrp="1"/>
          </p:cNvSpPr>
          <p:nvPr>
            <p:ph type="dt" sz="half" idx="10"/>
          </p:nvPr>
        </p:nvSpPr>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CD097F6E-BBCD-4B75-8AA0-D308D5882B20}"/>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a:ext uri="{FF2B5EF4-FFF2-40B4-BE49-F238E27FC236}">
                <a16:creationId xmlns:a16="http://schemas.microsoft.com/office/drawing/2014/main" id="{496222CC-E15B-4156-B3B7-3118E27E1294}"/>
              </a:ext>
            </a:extLst>
          </p:cNvPr>
          <p:cNvSpPr>
            <a:spLocks noGrp="1"/>
          </p:cNvSpPr>
          <p:nvPr>
            <p:ph type="sldNum" sz="quarter" idx="12"/>
          </p:nvPr>
        </p:nvSpPr>
        <p:spPr/>
        <p:txBody>
          <a:bodyPr/>
          <a:lstStyle>
            <a:lvl1pPr>
              <a:defRPr/>
            </a:lvl1pPr>
          </a:lstStyle>
          <a:p>
            <a:pPr>
              <a:defRPr/>
            </a:pPr>
            <a:fld id="{6BB18EFD-3A09-45D9-93FD-660BCD5D131C}" type="slidenum">
              <a:rPr lang="en-US" altLang="zh-CN"/>
              <a:pPr>
                <a:defRPr/>
              </a:pPr>
              <a:t>‹#›</a:t>
            </a:fld>
            <a:endParaRPr lang="en-US" altLang="zh-CN"/>
          </a:p>
        </p:txBody>
      </p:sp>
    </p:spTree>
    <p:extLst>
      <p:ext uri="{BB962C8B-B14F-4D97-AF65-F5344CB8AC3E}">
        <p14:creationId xmlns:p14="http://schemas.microsoft.com/office/powerpoint/2010/main" val="785780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9874A74-7AD0-4E58-BCCC-249F369E6B16}"/>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CBB7CA2F-3DF2-49AD-9CFD-031F69E11E41}"/>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1E4ADBA7-8C9B-46F8-8CA9-1C50501B040C}"/>
              </a:ext>
            </a:extLst>
          </p:cNvPr>
          <p:cNvSpPr>
            <a:spLocks noGrp="1"/>
          </p:cNvSpPr>
          <p:nvPr>
            <p:ph type="sldNum" sz="quarter" idx="12"/>
          </p:nvPr>
        </p:nvSpPr>
        <p:spPr/>
        <p:txBody>
          <a:bodyPr/>
          <a:lstStyle>
            <a:lvl1pPr>
              <a:defRPr/>
            </a:lvl1pPr>
          </a:lstStyle>
          <a:p>
            <a:pPr>
              <a:defRPr/>
            </a:pPr>
            <a:fld id="{BEC7728D-3AF0-4D0B-8BBC-020591782043}" type="slidenum">
              <a:rPr lang="en-US" altLang="zh-CN"/>
              <a:pPr>
                <a:defRPr/>
              </a:pPr>
              <a:t>‹#›</a:t>
            </a:fld>
            <a:endParaRPr lang="en-US" altLang="zh-CN"/>
          </a:p>
        </p:txBody>
      </p:sp>
    </p:spTree>
    <p:extLst>
      <p:ext uri="{BB962C8B-B14F-4D97-AF65-F5344CB8AC3E}">
        <p14:creationId xmlns:p14="http://schemas.microsoft.com/office/powerpoint/2010/main" val="287102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4F84FB5-1CCE-40FE-B3AB-DBF9BEF55DA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2466C46B-A236-4A20-B24E-803F8A00558D}"/>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A67AB6C4-84B8-47E3-A774-091F34804831}"/>
              </a:ext>
            </a:extLst>
          </p:cNvPr>
          <p:cNvSpPr>
            <a:spLocks noGrp="1"/>
          </p:cNvSpPr>
          <p:nvPr>
            <p:ph type="sldNum" sz="quarter" idx="12"/>
          </p:nvPr>
        </p:nvSpPr>
        <p:spPr/>
        <p:txBody>
          <a:bodyPr/>
          <a:lstStyle>
            <a:lvl1pPr>
              <a:defRPr/>
            </a:lvl1pPr>
          </a:lstStyle>
          <a:p>
            <a:pPr>
              <a:defRPr/>
            </a:pPr>
            <a:fld id="{0ED70BCD-4D22-4981-9B1B-3248931CF6F1}" type="slidenum">
              <a:rPr lang="en-US" altLang="zh-CN"/>
              <a:pPr>
                <a:defRPr/>
              </a:pPr>
              <a:t>‹#›</a:t>
            </a:fld>
            <a:endParaRPr lang="en-US" altLang="zh-CN"/>
          </a:p>
        </p:txBody>
      </p:sp>
    </p:spTree>
    <p:extLst>
      <p:ext uri="{BB962C8B-B14F-4D97-AF65-F5344CB8AC3E}">
        <p14:creationId xmlns:p14="http://schemas.microsoft.com/office/powerpoint/2010/main" val="399926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52F6EB8-5E53-465C-9AF4-2F9556260DF8}"/>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3D3C6D25-02EA-4FD7-BBFE-0A079CC201CA}"/>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29B950-2279-426B-A75D-2205C4FDCAF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anose="02010600030101010101" pitchFamily="2" charset="-122"/>
              </a:defRPr>
            </a:lvl1pPr>
          </a:lstStyle>
          <a:p>
            <a:pPr>
              <a:defRPr/>
            </a:pPr>
            <a:endParaRPr lang="en-US" altLang="zh-CN"/>
          </a:p>
        </p:txBody>
      </p:sp>
      <p:sp>
        <p:nvSpPr>
          <p:cNvPr id="5" name="页脚占位符 4">
            <a:extLst>
              <a:ext uri="{FF2B5EF4-FFF2-40B4-BE49-F238E27FC236}">
                <a16:creationId xmlns:a16="http://schemas.microsoft.com/office/drawing/2014/main" id="{9F55F833-D392-45C0-81AD-6A85F2D1B1F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anose="02010600030101010101" pitchFamily="2" charset="-122"/>
              </a:defRPr>
            </a:lvl1pPr>
          </a:lstStyle>
          <a:p>
            <a:pPr>
              <a:defRPr/>
            </a:pPr>
            <a:endParaRPr lang="en-US" altLang="zh-CN"/>
          </a:p>
        </p:txBody>
      </p:sp>
      <p:sp>
        <p:nvSpPr>
          <p:cNvPr id="6" name="灯片编号占位符 5">
            <a:extLst>
              <a:ext uri="{FF2B5EF4-FFF2-40B4-BE49-F238E27FC236}">
                <a16:creationId xmlns:a16="http://schemas.microsoft.com/office/drawing/2014/main" id="{A8C5D78B-D30C-4403-B3CF-84D6D44D6463}"/>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ADD04381-0D1C-45F5-A5D4-27800770629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11354116-69CD-41E5-87B9-187054499177}"/>
              </a:ext>
            </a:extLst>
          </p:cNvPr>
          <p:cNvSpPr>
            <a:spLocks noGrp="1" noChangeArrowheads="1"/>
          </p:cNvSpPr>
          <p:nvPr>
            <p:ph idx="1"/>
          </p:nvPr>
        </p:nvSpPr>
        <p:spPr>
          <a:xfrm>
            <a:off x="457200" y="990600"/>
            <a:ext cx="8229600" cy="5038725"/>
          </a:xfrm>
        </p:spPr>
        <p:txBody>
          <a:bodyPr/>
          <a:lstStyle/>
          <a:p>
            <a:pPr eaLnBrk="1" hangingPunct="1"/>
            <a:endParaRPr lang="en-US" altLang="zh-CN" sz="2400" b="1" dirty="0"/>
          </a:p>
          <a:p>
            <a:pPr eaLnBrk="1" hangingPunct="1"/>
            <a:endParaRPr lang="en-US" altLang="zh-CN" sz="2400" b="1" dirty="0"/>
          </a:p>
          <a:p>
            <a:pPr eaLnBrk="1" hangingPunct="1">
              <a:buFont typeface="Wingdings" panose="05000000000000000000" pitchFamily="2" charset="2"/>
              <a:buNone/>
            </a:pPr>
            <a:r>
              <a:rPr lang="en-US" altLang="zh-CN" sz="4400" b="1" dirty="0">
                <a:latin typeface="仿宋_GB2312" pitchFamily="49" charset="-122"/>
                <a:ea typeface="仿宋_GB2312" pitchFamily="49" charset="-122"/>
              </a:rPr>
              <a:t>         </a:t>
            </a:r>
            <a:r>
              <a:rPr lang="zh-CN" altLang="en-US" sz="4800" b="1" dirty="0">
                <a:latin typeface="仿宋_GB2312" pitchFamily="49" charset="-122"/>
                <a:ea typeface="仿宋_GB2312" pitchFamily="49" charset="-122"/>
              </a:rPr>
              <a:t>第二讲 算法</a:t>
            </a:r>
            <a:r>
              <a:rPr lang="en-US" altLang="zh-CN" sz="4800" b="1" dirty="0">
                <a:latin typeface="仿宋_GB2312" pitchFamily="49" charset="-122"/>
                <a:ea typeface="仿宋_GB2312" pitchFamily="49" charset="-122"/>
              </a:rPr>
              <a:t>-&gt;</a:t>
            </a:r>
            <a:r>
              <a:rPr lang="zh-CN" altLang="en-US" sz="4800" b="1" dirty="0">
                <a:latin typeface="仿宋_GB2312" pitchFamily="49" charset="-122"/>
                <a:ea typeface="仿宋_GB2312" pitchFamily="49" charset="-122"/>
              </a:rPr>
              <a:t>架构</a:t>
            </a:r>
          </a:p>
          <a:p>
            <a:pPr eaLnBrk="1" hangingPunct="1">
              <a:buFont typeface="Wingdings" panose="05000000000000000000" pitchFamily="2" charset="2"/>
              <a:buNone/>
            </a:pPr>
            <a:r>
              <a:rPr lang="zh-CN" altLang="en-US" sz="4800" b="1" dirty="0">
                <a:latin typeface="仿宋_GB2312" pitchFamily="49" charset="-122"/>
                <a:ea typeface="仿宋_GB2312" pitchFamily="49" charset="-122"/>
              </a:rPr>
              <a:t>         </a:t>
            </a:r>
            <a:endParaRPr lang="en-US" altLang="zh-CN" sz="4800" b="1" dirty="0">
              <a:latin typeface="仿宋_GB2312" pitchFamily="49" charset="-122"/>
              <a:ea typeface="仿宋_GB2312" pitchFamily="49" charset="-122"/>
            </a:endParaRPr>
          </a:p>
          <a:p>
            <a:pPr eaLnBrk="1" hangingPunct="1">
              <a:buFont typeface="Wingdings" panose="05000000000000000000" pitchFamily="2" charset="2"/>
              <a:buNone/>
            </a:pPr>
            <a:endParaRPr lang="en-US" altLang="zh-CN" sz="4800" b="1" dirty="0">
              <a:latin typeface="仿宋_GB2312" pitchFamily="49" charset="-122"/>
              <a:ea typeface="仿宋_GB2312"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738664"/>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2.2.1 </a:t>
            </a:r>
            <a:r>
              <a:rPr lang="zh-CN" altLang="en-US" sz="2400" b="1" kern="100" dirty="0">
                <a:latin typeface="Times New Roman" panose="02020603050405020304" pitchFamily="18" charset="0"/>
              </a:rPr>
              <a:t>算法特性与</a:t>
            </a:r>
            <a:r>
              <a:rPr lang="en-US" altLang="zh-CN" sz="2400" b="1" kern="100" dirty="0">
                <a:latin typeface="Times New Roman" panose="02020603050405020304" pitchFamily="18" charset="0"/>
              </a:rPr>
              <a:t>VLSI</a:t>
            </a:r>
            <a:r>
              <a:rPr lang="zh-CN" altLang="en-US" sz="2400" b="1" kern="100" dirty="0">
                <a:latin typeface="Times New Roman" panose="02020603050405020304" pitchFamily="18" charset="0"/>
              </a:rPr>
              <a:t>架构</a:t>
            </a:r>
            <a:endParaRPr lang="en-US" altLang="zh-CN" sz="2400" b="1" kern="100" dirty="0">
              <a:latin typeface="Times New Roman" panose="02020603050405020304" pitchFamily="18" charset="0"/>
              <a:cs typeface="Times New Roman" panose="02020603050405020304" pitchFamily="18" charset="0"/>
            </a:endParaRPr>
          </a:p>
          <a:p>
            <a:endParaRPr lang="zh-CN" altLang="en-US" dirty="0"/>
          </a:p>
        </p:txBody>
      </p:sp>
      <p:sp>
        <p:nvSpPr>
          <p:cNvPr id="9" name="矩形 8">
            <a:extLst>
              <a:ext uri="{FF2B5EF4-FFF2-40B4-BE49-F238E27FC236}">
                <a16:creationId xmlns:a16="http://schemas.microsoft.com/office/drawing/2014/main" id="{35182CE2-995C-4D22-886D-67002B8A142E}"/>
              </a:ext>
            </a:extLst>
          </p:cNvPr>
          <p:cNvSpPr/>
          <p:nvPr/>
        </p:nvSpPr>
        <p:spPr>
          <a:xfrm>
            <a:off x="323528" y="893033"/>
            <a:ext cx="7110536" cy="5632311"/>
          </a:xfrm>
          <a:prstGeom prst="rect">
            <a:avLst/>
          </a:prstGeom>
        </p:spPr>
        <p:txBody>
          <a:bodyPr wrap="square">
            <a:spAutoFit/>
          </a:bodyPr>
          <a:lstStyle/>
          <a:p>
            <a:pPr algn="just">
              <a:spcAft>
                <a:spcPts val="0"/>
              </a:spcAft>
            </a:pPr>
            <a:r>
              <a:rPr lang="zh-CN" altLang="en-US" sz="2400" dirty="0"/>
              <a:t>算法准则：</a:t>
            </a:r>
            <a:endParaRPr lang="en-US" altLang="zh-CN" sz="2400" dirty="0"/>
          </a:p>
          <a:p>
            <a:pPr marL="342900" indent="-342900" algn="just">
              <a:spcAft>
                <a:spcPts val="0"/>
              </a:spcAft>
              <a:buFont typeface="Wingdings" panose="05000000000000000000" pitchFamily="2" charset="2"/>
              <a:buChar char="u"/>
            </a:pPr>
            <a:r>
              <a:rPr lang="zh-CN" altLang="zh-CN" sz="2400" dirty="0"/>
              <a:t>主要处理任务之间松散的</a:t>
            </a:r>
            <a:r>
              <a:rPr lang="zh-CN" altLang="en-US" sz="2400" dirty="0"/>
              <a:t>耦合：子任务分解</a:t>
            </a:r>
            <a:endParaRPr lang="en-US" altLang="zh-CN" sz="2400" dirty="0"/>
          </a:p>
          <a:p>
            <a:pPr marL="342900" indent="-342900" algn="just">
              <a:spcAft>
                <a:spcPts val="0"/>
              </a:spcAft>
              <a:buFont typeface="Wingdings" panose="05000000000000000000" pitchFamily="2" charset="2"/>
              <a:buChar char="u"/>
            </a:pPr>
            <a:r>
              <a:rPr lang="zh-CN" altLang="zh-CN" sz="2400" dirty="0"/>
              <a:t>简单控制流</a:t>
            </a:r>
            <a:r>
              <a:rPr lang="zh-CN" altLang="en-US" sz="2400" dirty="0"/>
              <a:t>：易于实现与验证</a:t>
            </a:r>
            <a:endParaRPr lang="en-US" altLang="zh-CN" sz="2400" dirty="0"/>
          </a:p>
          <a:p>
            <a:pPr algn="just">
              <a:spcAft>
                <a:spcPts val="0"/>
              </a:spcAft>
            </a:pPr>
            <a:r>
              <a:rPr lang="en-US" altLang="zh-CN" sz="2400" kern="100" dirty="0">
                <a:latin typeface="Times New Roman" panose="02020603050405020304" pitchFamily="18" charset="0"/>
                <a:cs typeface="Times New Roman" panose="02020603050405020304" pitchFamily="18" charset="0"/>
              </a:rPr>
              <a:t>1)</a:t>
            </a:r>
            <a:r>
              <a:rPr lang="zh-CN" altLang="zh-CN" sz="2400" dirty="0"/>
              <a:t>运行的过程不</a:t>
            </a:r>
            <a:r>
              <a:rPr lang="zh-CN" altLang="en-US" sz="2400" dirty="0"/>
              <a:t>过于</a:t>
            </a:r>
            <a:r>
              <a:rPr lang="zh-CN" altLang="zh-CN" sz="2400" dirty="0"/>
              <a:t>依赖所处理的数据，每个循环中迭代的次数是预先已知并始终如一</a:t>
            </a:r>
            <a:endParaRPr lang="en-US" altLang="zh-CN" sz="2400" dirty="0"/>
          </a:p>
          <a:p>
            <a:pPr algn="just">
              <a:spcAft>
                <a:spcPts val="0"/>
              </a:spcAft>
            </a:pPr>
            <a:r>
              <a:rPr lang="en-US" altLang="zh-CN" sz="2400" kern="100" dirty="0">
                <a:latin typeface="Times New Roman" panose="02020603050405020304" pitchFamily="18" charset="0"/>
                <a:cs typeface="Times New Roman" panose="02020603050405020304" pitchFamily="18" charset="0"/>
              </a:rPr>
              <a:t>2)</a:t>
            </a:r>
            <a:r>
              <a:rPr lang="zh-CN" altLang="zh-CN" sz="2400" dirty="0"/>
              <a:t>目标应用不要求</a:t>
            </a:r>
            <a:r>
              <a:rPr lang="zh-CN" altLang="en-US" sz="2400" dirty="0"/>
              <a:t>运算过程</a:t>
            </a:r>
            <a:r>
              <a:rPr lang="zh-CN" altLang="zh-CN" sz="2400" dirty="0"/>
              <a:t>有过多的变量 、运行模式、数据格式、不同的参数设置等</a:t>
            </a:r>
            <a:endParaRPr lang="en-US" altLang="zh-CN" sz="2400" dirty="0"/>
          </a:p>
          <a:p>
            <a:pPr marL="342900" indent="-342900" algn="just">
              <a:spcAft>
                <a:spcPts val="0"/>
              </a:spcAft>
              <a:buFont typeface="Wingdings" panose="05000000000000000000" pitchFamily="2" charset="2"/>
              <a:buChar char="u"/>
            </a:pPr>
            <a:r>
              <a:rPr lang="zh-CN" altLang="zh-CN" sz="2400" dirty="0"/>
              <a:t>规则的数据流</a:t>
            </a:r>
            <a:endParaRPr lang="en-US" altLang="zh-CN" sz="2400" dirty="0"/>
          </a:p>
          <a:p>
            <a:pPr marL="342900" indent="-342900" algn="just">
              <a:spcAft>
                <a:spcPts val="0"/>
              </a:spcAft>
              <a:buFont typeface="Wingdings" panose="05000000000000000000" pitchFamily="2" charset="2"/>
              <a:buChar char="u"/>
            </a:pPr>
            <a:r>
              <a:rPr lang="zh-CN" altLang="zh-CN" sz="2400" dirty="0"/>
              <a:t>合理的存储需求</a:t>
            </a:r>
            <a:endParaRPr lang="en-US" altLang="zh-CN" sz="2400" dirty="0"/>
          </a:p>
          <a:p>
            <a:pPr marL="342900" indent="-342900" algn="just">
              <a:spcAft>
                <a:spcPts val="0"/>
              </a:spcAft>
              <a:buFont typeface="Wingdings" panose="05000000000000000000" pitchFamily="2" charset="2"/>
              <a:buChar char="u"/>
            </a:pPr>
            <a:r>
              <a:rPr lang="zh-CN" altLang="zh-CN" sz="2400" dirty="0"/>
              <a:t>与有限精度计算兼容</a:t>
            </a:r>
            <a:endParaRPr lang="en-US" altLang="zh-CN" sz="2400" dirty="0"/>
          </a:p>
          <a:p>
            <a:pPr marL="342900" indent="-342900" algn="just">
              <a:spcAft>
                <a:spcPts val="0"/>
              </a:spcAft>
              <a:buFont typeface="Wingdings" panose="05000000000000000000" pitchFamily="2" charset="2"/>
              <a:buChar char="u"/>
            </a:pPr>
            <a:r>
              <a:rPr lang="zh-CN" altLang="zh-CN" sz="2400" dirty="0"/>
              <a:t>非递归线性时不变计算</a:t>
            </a:r>
            <a:endParaRPr lang="en-US" altLang="zh-CN" sz="2400" dirty="0"/>
          </a:p>
          <a:p>
            <a:pPr marL="342900" indent="-342900" algn="just">
              <a:spcAft>
                <a:spcPts val="0"/>
              </a:spcAft>
              <a:buFont typeface="Wingdings" panose="05000000000000000000" pitchFamily="2" charset="2"/>
              <a:buChar char="u"/>
            </a:pPr>
            <a:r>
              <a:rPr lang="zh-CN" altLang="zh-CN" sz="2400" dirty="0"/>
              <a:t>没有超越函数</a:t>
            </a:r>
            <a:endParaRPr lang="en-US" altLang="zh-CN" sz="2400" dirty="0"/>
          </a:p>
          <a:p>
            <a:pPr marL="342900" indent="-342900" algn="just">
              <a:spcAft>
                <a:spcPts val="0"/>
              </a:spcAft>
              <a:buFont typeface="Wingdings" panose="05000000000000000000" pitchFamily="2" charset="2"/>
              <a:buChar char="u"/>
            </a:pPr>
            <a:r>
              <a:rPr lang="zh-CN" altLang="zh-CN" sz="2400" dirty="0"/>
              <a:t>大量使用标准指令集没有的数据操作</a:t>
            </a:r>
            <a:endParaRPr lang="en-US" altLang="zh-CN" sz="2400" dirty="0"/>
          </a:p>
          <a:p>
            <a:pPr marL="342900" indent="-342900" algn="just">
              <a:spcAft>
                <a:spcPts val="0"/>
              </a:spcAft>
              <a:buFont typeface="Wingdings" panose="05000000000000000000" pitchFamily="2" charset="2"/>
              <a:buChar char="u"/>
            </a:pPr>
            <a:r>
              <a:rPr lang="zh-CN" altLang="zh-CN" sz="2400" dirty="0"/>
              <a:t>吞吐率而非延迟是重要的</a:t>
            </a:r>
            <a:endParaRPr lang="en-US" altLang="zh-CN" sz="2400" dirty="0"/>
          </a:p>
          <a:p>
            <a:pPr marL="342900" indent="-342900" algn="just">
              <a:spcAft>
                <a:spcPts val="0"/>
              </a:spcAft>
              <a:buFont typeface="Wingdings" panose="05000000000000000000" pitchFamily="2" charset="2"/>
              <a:buChar char="u"/>
            </a:pPr>
            <a:r>
              <a:rPr lang="zh-CN" altLang="zh-CN" sz="2400" dirty="0"/>
              <a:t>不对字宽非常宽的数据做除法和乘法</a:t>
            </a:r>
            <a:endParaRPr lang="zh-CN" altLang="en-US" sz="2400" dirty="0"/>
          </a:p>
        </p:txBody>
      </p:sp>
    </p:spTree>
    <p:extLst>
      <p:ext uri="{BB962C8B-B14F-4D97-AF65-F5344CB8AC3E}">
        <p14:creationId xmlns:p14="http://schemas.microsoft.com/office/powerpoint/2010/main" val="338459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7503973-7B5F-460F-913D-4083F41E1F9C}"/>
              </a:ext>
            </a:extLst>
          </p:cNvPr>
          <p:cNvPicPr>
            <a:picLocks noChangeAspect="1"/>
          </p:cNvPicPr>
          <p:nvPr/>
        </p:nvPicPr>
        <p:blipFill>
          <a:blip r:embed="rId3"/>
          <a:stretch>
            <a:fillRect/>
          </a:stretch>
        </p:blipFill>
        <p:spPr>
          <a:xfrm>
            <a:off x="120478" y="296652"/>
            <a:ext cx="8903043" cy="6264696"/>
          </a:xfrm>
          <a:prstGeom prst="rect">
            <a:avLst/>
          </a:prstGeom>
        </p:spPr>
      </p:pic>
    </p:spTree>
    <p:extLst>
      <p:ext uri="{BB962C8B-B14F-4D97-AF65-F5344CB8AC3E}">
        <p14:creationId xmlns:p14="http://schemas.microsoft.com/office/powerpoint/2010/main" val="206640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738664"/>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2.2.3 </a:t>
            </a:r>
            <a:r>
              <a:rPr lang="zh-CN" altLang="en-US" sz="2400" b="1" kern="100" dirty="0">
                <a:latin typeface="Times New Roman" panose="02020603050405020304" pitchFamily="18" charset="0"/>
              </a:rPr>
              <a:t>联合使用通用、专用处理单元</a:t>
            </a:r>
            <a:endParaRPr lang="en-US" altLang="zh-CN" sz="2400" b="1" kern="100" dirty="0">
              <a:latin typeface="Times New Roman" panose="02020603050405020304" pitchFamily="18" charset="0"/>
              <a:cs typeface="Times New Roman" panose="02020603050405020304" pitchFamily="18" charset="0"/>
            </a:endParaRPr>
          </a:p>
          <a:p>
            <a:endParaRPr lang="zh-CN" altLang="en-US" dirty="0"/>
          </a:p>
        </p:txBody>
      </p:sp>
      <p:sp>
        <p:nvSpPr>
          <p:cNvPr id="9" name="矩形 8">
            <a:extLst>
              <a:ext uri="{FF2B5EF4-FFF2-40B4-BE49-F238E27FC236}">
                <a16:creationId xmlns:a16="http://schemas.microsoft.com/office/drawing/2014/main" id="{35182CE2-995C-4D22-886D-67002B8A142E}"/>
              </a:ext>
            </a:extLst>
          </p:cNvPr>
          <p:cNvSpPr/>
          <p:nvPr/>
        </p:nvSpPr>
        <p:spPr>
          <a:xfrm>
            <a:off x="323528" y="893033"/>
            <a:ext cx="7110536" cy="1200329"/>
          </a:xfrm>
          <a:prstGeom prst="rect">
            <a:avLst/>
          </a:prstGeom>
        </p:spPr>
        <p:txBody>
          <a:bodyPr wrap="square">
            <a:spAutoFit/>
          </a:bodyPr>
          <a:lstStyle/>
          <a:p>
            <a:pPr algn="just">
              <a:spcAft>
                <a:spcPts val="0"/>
              </a:spcAft>
            </a:pPr>
            <a:r>
              <a:rPr lang="zh-CN" altLang="en-US" sz="2400" dirty="0"/>
              <a:t>对于计算效率需求高的部分使用专用处理单元，对于灵活性需求高的部分使用通用处理单元（</a:t>
            </a:r>
            <a:r>
              <a:rPr lang="en-US" altLang="zh-CN" sz="2400" dirty="0"/>
              <a:t>CPU/DSP</a:t>
            </a:r>
            <a:r>
              <a:rPr lang="zh-CN" altLang="en-US" sz="2400" dirty="0"/>
              <a:t>）</a:t>
            </a:r>
          </a:p>
        </p:txBody>
      </p:sp>
      <p:pic>
        <p:nvPicPr>
          <p:cNvPr id="2" name="图片 1">
            <a:extLst>
              <a:ext uri="{FF2B5EF4-FFF2-40B4-BE49-F238E27FC236}">
                <a16:creationId xmlns:a16="http://schemas.microsoft.com/office/drawing/2014/main" id="{732C51C2-C3B3-4294-9242-DF29AC1A221B}"/>
              </a:ext>
            </a:extLst>
          </p:cNvPr>
          <p:cNvPicPr>
            <a:picLocks noChangeAspect="1"/>
          </p:cNvPicPr>
          <p:nvPr/>
        </p:nvPicPr>
        <p:blipFill>
          <a:blip r:embed="rId3"/>
          <a:stretch>
            <a:fillRect/>
          </a:stretch>
        </p:blipFill>
        <p:spPr>
          <a:xfrm>
            <a:off x="179512" y="2219601"/>
            <a:ext cx="8856984" cy="2433535"/>
          </a:xfrm>
          <a:prstGeom prst="rect">
            <a:avLst/>
          </a:prstGeom>
        </p:spPr>
      </p:pic>
    </p:spTree>
    <p:extLst>
      <p:ext uri="{BB962C8B-B14F-4D97-AF65-F5344CB8AC3E}">
        <p14:creationId xmlns:p14="http://schemas.microsoft.com/office/powerpoint/2010/main" val="409023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738664"/>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2.2.4 </a:t>
            </a:r>
            <a:r>
              <a:rPr lang="zh-CN" altLang="en-US" sz="2400" b="1" kern="100" dirty="0">
                <a:latin typeface="Times New Roman" panose="02020603050405020304" pitchFamily="18" charset="0"/>
              </a:rPr>
              <a:t>协处理器</a:t>
            </a:r>
            <a:endParaRPr lang="en-US" altLang="zh-CN" sz="2400" b="1" kern="100" dirty="0">
              <a:latin typeface="Times New Roman" panose="02020603050405020304" pitchFamily="18" charset="0"/>
              <a:cs typeface="Times New Roman" panose="02020603050405020304" pitchFamily="18" charset="0"/>
            </a:endParaRPr>
          </a:p>
          <a:p>
            <a:endParaRPr lang="zh-CN" altLang="en-US" dirty="0"/>
          </a:p>
        </p:txBody>
      </p:sp>
      <p:sp>
        <p:nvSpPr>
          <p:cNvPr id="9" name="矩形 8">
            <a:extLst>
              <a:ext uri="{FF2B5EF4-FFF2-40B4-BE49-F238E27FC236}">
                <a16:creationId xmlns:a16="http://schemas.microsoft.com/office/drawing/2014/main" id="{35182CE2-995C-4D22-886D-67002B8A142E}"/>
              </a:ext>
            </a:extLst>
          </p:cNvPr>
          <p:cNvSpPr/>
          <p:nvPr/>
        </p:nvSpPr>
        <p:spPr>
          <a:xfrm>
            <a:off x="323528" y="893033"/>
            <a:ext cx="7110536" cy="830997"/>
          </a:xfrm>
          <a:prstGeom prst="rect">
            <a:avLst/>
          </a:prstGeom>
        </p:spPr>
        <p:txBody>
          <a:bodyPr wrap="square">
            <a:spAutoFit/>
          </a:bodyPr>
          <a:lstStyle/>
          <a:p>
            <a:pPr algn="just">
              <a:spcAft>
                <a:spcPts val="0"/>
              </a:spcAft>
            </a:pPr>
            <a:r>
              <a:rPr lang="zh-CN" altLang="zh-CN" sz="2400" dirty="0"/>
              <a:t>所有的专用硬件单元都是在软件可编程的主机控制下运行</a:t>
            </a:r>
            <a:r>
              <a:rPr lang="zh-CN" altLang="en-US" sz="2400" dirty="0"/>
              <a:t>，通过总线进行数据交互</a:t>
            </a:r>
          </a:p>
        </p:txBody>
      </p:sp>
      <p:pic>
        <p:nvPicPr>
          <p:cNvPr id="3" name="图片 2">
            <a:extLst>
              <a:ext uri="{FF2B5EF4-FFF2-40B4-BE49-F238E27FC236}">
                <a16:creationId xmlns:a16="http://schemas.microsoft.com/office/drawing/2014/main" id="{797BD7DF-7CAF-41C4-BF86-46D214996AE4}"/>
              </a:ext>
            </a:extLst>
          </p:cNvPr>
          <p:cNvPicPr>
            <a:picLocks noChangeAspect="1"/>
          </p:cNvPicPr>
          <p:nvPr/>
        </p:nvPicPr>
        <p:blipFill>
          <a:blip r:embed="rId3"/>
          <a:stretch>
            <a:fillRect/>
          </a:stretch>
        </p:blipFill>
        <p:spPr>
          <a:xfrm>
            <a:off x="467544" y="2204864"/>
            <a:ext cx="7934325" cy="4524375"/>
          </a:xfrm>
          <a:prstGeom prst="rect">
            <a:avLst/>
          </a:prstGeom>
        </p:spPr>
      </p:pic>
    </p:spTree>
    <p:extLst>
      <p:ext uri="{BB962C8B-B14F-4D97-AF65-F5344CB8AC3E}">
        <p14:creationId xmlns:p14="http://schemas.microsoft.com/office/powerpoint/2010/main" val="341074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F0294D3-AED2-4CB1-8068-9FC9FD789CCD}"/>
              </a:ext>
            </a:extLst>
          </p:cNvPr>
          <p:cNvPicPr>
            <a:picLocks noChangeAspect="1"/>
          </p:cNvPicPr>
          <p:nvPr/>
        </p:nvPicPr>
        <p:blipFill>
          <a:blip r:embed="rId3"/>
          <a:stretch>
            <a:fillRect/>
          </a:stretch>
        </p:blipFill>
        <p:spPr>
          <a:xfrm>
            <a:off x="388929" y="1445803"/>
            <a:ext cx="7903166" cy="5412197"/>
          </a:xfrm>
          <a:prstGeom prst="rect">
            <a:avLst/>
          </a:prstGeom>
        </p:spPr>
      </p:pic>
      <p:sp>
        <p:nvSpPr>
          <p:cNvPr id="5" name="矩形 4">
            <a:extLst>
              <a:ext uri="{FF2B5EF4-FFF2-40B4-BE49-F238E27FC236}">
                <a16:creationId xmlns:a16="http://schemas.microsoft.com/office/drawing/2014/main" id="{1E2ED1F1-6E0A-4664-8D1A-90FAB810303F}"/>
              </a:ext>
            </a:extLst>
          </p:cNvPr>
          <p:cNvSpPr/>
          <p:nvPr/>
        </p:nvSpPr>
        <p:spPr>
          <a:xfrm>
            <a:off x="388928" y="116632"/>
            <a:ext cx="7110536" cy="738664"/>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2.2.5 </a:t>
            </a:r>
            <a:r>
              <a:rPr lang="zh-CN" altLang="en-US" sz="2400" b="1" kern="100" dirty="0">
                <a:latin typeface="Times New Roman" panose="02020603050405020304" pitchFamily="18" charset="0"/>
              </a:rPr>
              <a:t>专用指令集处理器（</a:t>
            </a:r>
            <a:r>
              <a:rPr lang="en-US" altLang="zh-CN" sz="2400" b="1" kern="100" dirty="0">
                <a:latin typeface="Times New Roman" panose="02020603050405020304" pitchFamily="18" charset="0"/>
              </a:rPr>
              <a:t>ASIP</a:t>
            </a:r>
            <a:r>
              <a:rPr lang="zh-CN" altLang="en-US" sz="2400" b="1" kern="100" dirty="0">
                <a:latin typeface="Times New Roman" panose="02020603050405020304" pitchFamily="18" charset="0"/>
              </a:rPr>
              <a:t>）</a:t>
            </a:r>
            <a:endParaRPr lang="en-US" altLang="zh-CN" sz="2400" b="1" kern="100" dirty="0">
              <a:latin typeface="Times New Roman" panose="02020603050405020304" pitchFamily="18" charset="0"/>
              <a:cs typeface="Times New Roman" panose="02020603050405020304" pitchFamily="18" charset="0"/>
            </a:endParaRPr>
          </a:p>
          <a:p>
            <a:endParaRPr lang="zh-CN" altLang="en-US" dirty="0"/>
          </a:p>
        </p:txBody>
      </p:sp>
      <p:sp>
        <p:nvSpPr>
          <p:cNvPr id="9" name="矩形 8">
            <a:extLst>
              <a:ext uri="{FF2B5EF4-FFF2-40B4-BE49-F238E27FC236}">
                <a16:creationId xmlns:a16="http://schemas.microsoft.com/office/drawing/2014/main" id="{35182CE2-995C-4D22-886D-67002B8A142E}"/>
              </a:ext>
            </a:extLst>
          </p:cNvPr>
          <p:cNvSpPr/>
          <p:nvPr/>
        </p:nvSpPr>
        <p:spPr>
          <a:xfrm>
            <a:off x="388928" y="620688"/>
            <a:ext cx="7110536" cy="1015663"/>
          </a:xfrm>
          <a:prstGeom prst="rect">
            <a:avLst/>
          </a:prstGeom>
        </p:spPr>
        <p:txBody>
          <a:bodyPr wrap="square">
            <a:spAutoFit/>
          </a:bodyPr>
          <a:lstStyle/>
          <a:p>
            <a:pPr marL="285750" indent="-285750" algn="just">
              <a:spcAft>
                <a:spcPts val="0"/>
              </a:spcAft>
              <a:buFont typeface="Wingdings" panose="05000000000000000000" pitchFamily="2" charset="2"/>
              <a:buChar char="l"/>
            </a:pPr>
            <a:r>
              <a:rPr lang="zh-CN" altLang="en-US" dirty="0"/>
              <a:t>在处理器中设计专用的</a:t>
            </a:r>
            <a:r>
              <a:rPr lang="zh-CN" altLang="zh-CN" dirty="0"/>
              <a:t>数据通路</a:t>
            </a:r>
            <a:r>
              <a:rPr lang="zh-CN" altLang="en-US" dirty="0"/>
              <a:t>，</a:t>
            </a:r>
            <a:r>
              <a:rPr lang="zh-CN" altLang="zh-CN" dirty="0"/>
              <a:t>并硬连接来支持专用的数据处理</a:t>
            </a:r>
            <a:endParaRPr lang="en-US" altLang="zh-CN" dirty="0"/>
          </a:p>
          <a:p>
            <a:pPr marL="285750" indent="-285750" algn="just">
              <a:spcAft>
                <a:spcPts val="0"/>
              </a:spcAft>
              <a:buFont typeface="Wingdings" panose="05000000000000000000" pitchFamily="2" charset="2"/>
              <a:buChar char="l"/>
            </a:pPr>
            <a:r>
              <a:rPr lang="zh-CN" altLang="zh-CN" dirty="0"/>
              <a:t>各种数据通路能够同时运行处理不同的数据段</a:t>
            </a:r>
            <a:endParaRPr lang="en-US" altLang="zh-CN" dirty="0"/>
          </a:p>
          <a:p>
            <a:pPr marL="285750" indent="-285750" algn="just">
              <a:spcAft>
                <a:spcPts val="0"/>
              </a:spcAft>
              <a:buFont typeface="Wingdings" panose="05000000000000000000" pitchFamily="2" charset="2"/>
              <a:buChar char="l"/>
            </a:pPr>
            <a:r>
              <a:rPr lang="zh-CN" altLang="en-US" dirty="0"/>
              <a:t>定制的</a:t>
            </a:r>
            <a:r>
              <a:rPr lang="en-US" altLang="zh-CN" dirty="0"/>
              <a:t>ALU</a:t>
            </a:r>
            <a:r>
              <a:rPr lang="zh-CN" altLang="zh-CN" dirty="0"/>
              <a:t>的数量、指令集、支持的数据格式、局部存储容量等</a:t>
            </a:r>
            <a:endParaRPr lang="zh-CN" altLang="en-US" sz="2400" dirty="0"/>
          </a:p>
        </p:txBody>
      </p:sp>
    </p:spTree>
    <p:extLst>
      <p:ext uri="{BB962C8B-B14F-4D97-AF65-F5344CB8AC3E}">
        <p14:creationId xmlns:p14="http://schemas.microsoft.com/office/powerpoint/2010/main" val="201101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116632"/>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2.2.6 </a:t>
            </a:r>
            <a:r>
              <a:rPr lang="zh-CN" altLang="en-US" sz="2400" b="1" kern="100" dirty="0">
                <a:latin typeface="Times New Roman" panose="02020603050405020304" pitchFamily="18" charset="0"/>
              </a:rPr>
              <a:t>可配置计算</a:t>
            </a:r>
            <a:endParaRPr lang="zh-CN" altLang="en-US" dirty="0"/>
          </a:p>
        </p:txBody>
      </p:sp>
      <p:sp>
        <p:nvSpPr>
          <p:cNvPr id="9" name="矩形 8">
            <a:extLst>
              <a:ext uri="{FF2B5EF4-FFF2-40B4-BE49-F238E27FC236}">
                <a16:creationId xmlns:a16="http://schemas.microsoft.com/office/drawing/2014/main" id="{35182CE2-995C-4D22-886D-67002B8A142E}"/>
              </a:ext>
            </a:extLst>
          </p:cNvPr>
          <p:cNvSpPr/>
          <p:nvPr/>
        </p:nvSpPr>
        <p:spPr>
          <a:xfrm>
            <a:off x="388928" y="620688"/>
            <a:ext cx="7783472" cy="3046988"/>
          </a:xfrm>
          <a:prstGeom prst="rect">
            <a:avLst/>
          </a:prstGeom>
        </p:spPr>
        <p:txBody>
          <a:bodyPr wrap="square">
            <a:spAutoFit/>
          </a:bodyPr>
          <a:lstStyle/>
          <a:p>
            <a:pPr>
              <a:spcAft>
                <a:spcPts val="0"/>
              </a:spcAft>
            </a:pPr>
            <a:r>
              <a:rPr lang="zh-CN" altLang="zh-CN" sz="2400" dirty="0">
                <a:latin typeface="+mn-ea"/>
                <a:ea typeface="+mn-ea"/>
              </a:rPr>
              <a:t>通过对 </a:t>
            </a:r>
            <a:r>
              <a:rPr lang="en-US" altLang="zh-CN" sz="2400" dirty="0">
                <a:latin typeface="+mn-ea"/>
                <a:ea typeface="+mn-ea"/>
              </a:rPr>
              <a:t>FPL </a:t>
            </a:r>
            <a:r>
              <a:rPr lang="zh-CN" altLang="zh-CN" sz="2400" dirty="0">
                <a:latin typeface="+mn-ea"/>
                <a:ea typeface="+mn-ea"/>
              </a:rPr>
              <a:t>实时配置，重用同样的硬件来实现时间上不重叠的子功能</a:t>
            </a:r>
            <a:endParaRPr lang="en-US" altLang="zh-CN" sz="2400" dirty="0">
              <a:latin typeface="+mn-ea"/>
              <a:ea typeface="+mn-ea"/>
            </a:endParaRPr>
          </a:p>
          <a:p>
            <a:pPr>
              <a:spcAft>
                <a:spcPts val="0"/>
              </a:spcAft>
            </a:pPr>
            <a:r>
              <a:rPr lang="zh-CN" altLang="zh-CN" sz="2400" dirty="0">
                <a:latin typeface="+mn-ea"/>
                <a:ea typeface="+mn-ea"/>
              </a:rPr>
              <a:t>架构师必须清楚</a:t>
            </a:r>
            <a:r>
              <a:rPr lang="zh-CN" altLang="en-US" sz="2400" dirty="0">
                <a:latin typeface="+mn-ea"/>
                <a:ea typeface="+mn-ea"/>
              </a:rPr>
              <a:t>子任务</a:t>
            </a:r>
            <a:r>
              <a:rPr lang="zh-CN" altLang="zh-CN" sz="2400" dirty="0">
                <a:latin typeface="+mn-ea"/>
                <a:ea typeface="+mn-ea"/>
              </a:rPr>
              <a:t>所涉及的运算是否</a:t>
            </a:r>
            <a:r>
              <a:rPr lang="en-US" altLang="zh-CN" sz="2400" dirty="0">
                <a:latin typeface="+mn-ea"/>
                <a:ea typeface="+mn-ea"/>
              </a:rPr>
              <a:t>:</a:t>
            </a:r>
          </a:p>
          <a:p>
            <a:pPr marL="285750" indent="-285750">
              <a:spcAft>
                <a:spcPts val="0"/>
              </a:spcAft>
              <a:buFont typeface="Wingdings" panose="05000000000000000000" pitchFamily="2" charset="2"/>
              <a:buChar char="l"/>
            </a:pPr>
            <a:r>
              <a:rPr lang="zh-CN" altLang="zh-CN" sz="2400" dirty="0">
                <a:latin typeface="+mn-ea"/>
                <a:ea typeface="+mn-ea"/>
              </a:rPr>
              <a:t>能够委托给系统内配置逻辑</a:t>
            </a:r>
            <a:endParaRPr lang="en-US" altLang="zh-CN" sz="2400" dirty="0">
              <a:latin typeface="+mn-ea"/>
              <a:ea typeface="+mn-ea"/>
            </a:endParaRPr>
          </a:p>
          <a:p>
            <a:pPr marL="285750" indent="-285750">
              <a:spcAft>
                <a:spcPts val="0"/>
              </a:spcAft>
              <a:buFont typeface="Wingdings" panose="05000000000000000000" pitchFamily="2" charset="2"/>
              <a:buChar char="l"/>
            </a:pPr>
            <a:r>
              <a:rPr lang="zh-CN" altLang="zh-CN" sz="2400" dirty="0">
                <a:latin typeface="+mn-ea"/>
                <a:ea typeface="+mn-ea"/>
              </a:rPr>
              <a:t>不会同时发生，或者能够等待至</a:t>
            </a:r>
            <a:r>
              <a:rPr lang="en-US" altLang="zh-CN" sz="2400" dirty="0">
                <a:latin typeface="+mn-ea"/>
                <a:ea typeface="+mn-ea"/>
              </a:rPr>
              <a:t>FPL </a:t>
            </a:r>
            <a:r>
              <a:rPr lang="zh-CN" altLang="zh-CN" sz="2400" dirty="0">
                <a:latin typeface="+mn-ea"/>
                <a:ea typeface="+mn-ea"/>
              </a:rPr>
              <a:t>器件闲置</a:t>
            </a:r>
            <a:endParaRPr lang="en-US" altLang="zh-CN" sz="2400" dirty="0">
              <a:latin typeface="+mn-ea"/>
              <a:ea typeface="+mn-ea"/>
            </a:endParaRPr>
          </a:p>
          <a:p>
            <a:pPr marL="285750" indent="-285750">
              <a:spcAft>
                <a:spcPts val="0"/>
              </a:spcAft>
              <a:buFont typeface="Wingdings" panose="05000000000000000000" pitchFamily="2" charset="2"/>
              <a:buChar char="l"/>
            </a:pPr>
            <a:r>
              <a:rPr lang="zh-CN" altLang="zh-CN" sz="2400" dirty="0">
                <a:latin typeface="+mn-ea"/>
                <a:ea typeface="+mn-ea"/>
              </a:rPr>
              <a:t>重配置 </a:t>
            </a:r>
            <a:r>
              <a:rPr lang="en-US" altLang="zh-CN" sz="2400" dirty="0">
                <a:latin typeface="+mn-ea"/>
                <a:ea typeface="+mn-ea"/>
              </a:rPr>
              <a:t>FPL </a:t>
            </a:r>
            <a:r>
              <a:rPr lang="zh-CN" altLang="zh-CN" sz="2400" dirty="0">
                <a:latin typeface="+mn-ea"/>
                <a:ea typeface="+mn-ea"/>
              </a:rPr>
              <a:t>的时间是否可以接受</a:t>
            </a:r>
            <a:endParaRPr lang="en-US" altLang="zh-CN" sz="2400" dirty="0">
              <a:latin typeface="+mn-ea"/>
              <a:ea typeface="+mn-ea"/>
            </a:endParaRPr>
          </a:p>
          <a:p>
            <a:pPr>
              <a:spcAft>
                <a:spcPts val="0"/>
              </a:spcAft>
            </a:pPr>
            <a:r>
              <a:rPr lang="zh-CN" altLang="zh-CN" sz="2400" dirty="0">
                <a:latin typeface="+mn-ea"/>
                <a:ea typeface="+mn-ea"/>
              </a:rPr>
              <a:t>视频</a:t>
            </a:r>
            <a:r>
              <a:rPr lang="zh-CN" altLang="en-US" sz="2400" dirty="0">
                <a:latin typeface="+mn-ea"/>
                <a:ea typeface="+mn-ea"/>
              </a:rPr>
              <a:t>编解码</a:t>
            </a:r>
            <a:r>
              <a:rPr lang="zh-CN" altLang="zh-CN" sz="2400" dirty="0">
                <a:latin typeface="+mn-ea"/>
                <a:ea typeface="+mn-ea"/>
              </a:rPr>
              <a:t>非常希望使用可重配置计算，因为存在很多视频</a:t>
            </a:r>
            <a:r>
              <a:rPr lang="zh-CN" altLang="en-US" sz="2400" dirty="0">
                <a:latin typeface="+mn-ea"/>
                <a:ea typeface="+mn-ea"/>
              </a:rPr>
              <a:t>编码</a:t>
            </a:r>
            <a:r>
              <a:rPr lang="zh-CN" altLang="zh-CN" sz="2400" dirty="0">
                <a:latin typeface="+mn-ea"/>
                <a:ea typeface="+mn-ea"/>
              </a:rPr>
              <a:t>格式，如</a:t>
            </a:r>
            <a:r>
              <a:rPr lang="en-US" altLang="zh-CN" sz="2400" dirty="0">
                <a:latin typeface="+mn-ea"/>
                <a:ea typeface="+mn-ea"/>
              </a:rPr>
              <a:t>MPEG-2</a:t>
            </a:r>
            <a:r>
              <a:rPr lang="zh-CN" altLang="zh-CN" sz="2400" dirty="0">
                <a:latin typeface="+mn-ea"/>
                <a:ea typeface="+mn-ea"/>
              </a:rPr>
              <a:t>、</a:t>
            </a:r>
            <a:r>
              <a:rPr lang="en-US" altLang="zh-CN" sz="2400" dirty="0">
                <a:latin typeface="+mn-ea"/>
                <a:ea typeface="+mn-ea"/>
              </a:rPr>
              <a:t>VC-1</a:t>
            </a:r>
            <a:r>
              <a:rPr lang="zh-CN" altLang="en-US" sz="2400" dirty="0">
                <a:latin typeface="+mn-ea"/>
                <a:ea typeface="+mn-ea"/>
              </a:rPr>
              <a:t>、</a:t>
            </a:r>
            <a:r>
              <a:rPr lang="en-US" altLang="zh-CN" sz="2400" dirty="0">
                <a:latin typeface="+mn-ea"/>
                <a:ea typeface="+mn-ea"/>
              </a:rPr>
              <a:t>H.264</a:t>
            </a:r>
            <a:r>
              <a:rPr lang="zh-CN" altLang="en-US" sz="2400" dirty="0">
                <a:latin typeface="+mn-ea"/>
                <a:ea typeface="+mn-ea"/>
              </a:rPr>
              <a:t>和</a:t>
            </a:r>
            <a:r>
              <a:rPr lang="en-US" altLang="zh-CN" sz="2400" dirty="0">
                <a:latin typeface="+mn-ea"/>
                <a:ea typeface="+mn-ea"/>
              </a:rPr>
              <a:t>AVS</a:t>
            </a:r>
            <a:r>
              <a:rPr lang="zh-CN" altLang="en-US" sz="2400" dirty="0">
                <a:latin typeface="+mn-ea"/>
                <a:ea typeface="+mn-ea"/>
              </a:rPr>
              <a:t>等</a:t>
            </a:r>
            <a:endParaRPr lang="zh-CN" altLang="en-US" sz="2400" dirty="0"/>
          </a:p>
        </p:txBody>
      </p:sp>
      <p:pic>
        <p:nvPicPr>
          <p:cNvPr id="2" name="图片 1">
            <a:extLst>
              <a:ext uri="{FF2B5EF4-FFF2-40B4-BE49-F238E27FC236}">
                <a16:creationId xmlns:a16="http://schemas.microsoft.com/office/drawing/2014/main" id="{605E4FCA-13D8-47EF-AD25-B5698F4DF456}"/>
              </a:ext>
            </a:extLst>
          </p:cNvPr>
          <p:cNvPicPr>
            <a:picLocks noChangeAspect="1"/>
          </p:cNvPicPr>
          <p:nvPr/>
        </p:nvPicPr>
        <p:blipFill>
          <a:blip r:embed="rId3"/>
          <a:stretch>
            <a:fillRect/>
          </a:stretch>
        </p:blipFill>
        <p:spPr>
          <a:xfrm>
            <a:off x="234200" y="3989038"/>
            <a:ext cx="8543925" cy="2762250"/>
          </a:xfrm>
          <a:prstGeom prst="rect">
            <a:avLst/>
          </a:prstGeom>
        </p:spPr>
      </p:pic>
    </p:spTree>
    <p:extLst>
      <p:ext uri="{BB962C8B-B14F-4D97-AF65-F5344CB8AC3E}">
        <p14:creationId xmlns:p14="http://schemas.microsoft.com/office/powerpoint/2010/main" val="1424355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116632"/>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2.2.7 </a:t>
            </a:r>
            <a:r>
              <a:rPr lang="zh-CN" altLang="zh-CN" sz="2400" b="1" kern="100" dirty="0">
                <a:latin typeface="Times New Roman" panose="02020603050405020304" pitchFamily="18" charset="0"/>
              </a:rPr>
              <a:t>可扩展指令集处理器</a:t>
            </a:r>
            <a:endParaRPr lang="zh-CN" altLang="en-US" sz="2400" b="1" kern="100" dirty="0">
              <a:latin typeface="Times New Roman" panose="02020603050405020304" pitchFamily="18" charset="0"/>
            </a:endParaRPr>
          </a:p>
        </p:txBody>
      </p:sp>
      <p:sp>
        <p:nvSpPr>
          <p:cNvPr id="9" name="矩形 8">
            <a:extLst>
              <a:ext uri="{FF2B5EF4-FFF2-40B4-BE49-F238E27FC236}">
                <a16:creationId xmlns:a16="http://schemas.microsoft.com/office/drawing/2014/main" id="{35182CE2-995C-4D22-886D-67002B8A142E}"/>
              </a:ext>
            </a:extLst>
          </p:cNvPr>
          <p:cNvSpPr/>
          <p:nvPr/>
        </p:nvSpPr>
        <p:spPr>
          <a:xfrm>
            <a:off x="388928" y="620688"/>
            <a:ext cx="7783472" cy="2677656"/>
          </a:xfrm>
          <a:prstGeom prst="rect">
            <a:avLst/>
          </a:prstGeom>
        </p:spPr>
        <p:txBody>
          <a:bodyPr wrap="square">
            <a:spAutoFit/>
          </a:bodyPr>
          <a:lstStyle/>
          <a:p>
            <a:r>
              <a:rPr lang="zh-CN" altLang="zh-CN" sz="2400" dirty="0">
                <a:latin typeface="+mn-ea"/>
                <a:ea typeface="+mn-ea"/>
              </a:rPr>
              <a:t>在一个公共的硬件平台上同时有处理器和可配置逻辑</a:t>
            </a:r>
            <a:endParaRPr lang="en-US" altLang="zh-CN" sz="2400" dirty="0">
              <a:latin typeface="+mn-ea"/>
              <a:ea typeface="+mn-ea"/>
            </a:endParaRPr>
          </a:p>
          <a:p>
            <a:r>
              <a:rPr lang="en-US" altLang="zh-CN" sz="2400" dirty="0"/>
              <a:t>1</a:t>
            </a:r>
            <a:r>
              <a:rPr lang="zh-CN" altLang="en-US" sz="2400" dirty="0"/>
              <a:t>）</a:t>
            </a:r>
            <a:r>
              <a:rPr lang="zh-CN" altLang="zh-CN" sz="2400" dirty="0"/>
              <a:t>增加几个基本的适合应用的、量身定做的额外指令</a:t>
            </a:r>
            <a:endParaRPr lang="en-US" altLang="zh-CN" sz="2400" dirty="0"/>
          </a:p>
          <a:p>
            <a:pPr>
              <a:spcAft>
                <a:spcPts val="0"/>
              </a:spcAft>
            </a:pPr>
            <a:r>
              <a:rPr lang="en-US" altLang="zh-CN" sz="2400" dirty="0"/>
              <a:t>2</a:t>
            </a:r>
            <a:r>
              <a:rPr lang="zh-CN" altLang="en-US" sz="2400" dirty="0"/>
              <a:t>）专用</a:t>
            </a:r>
            <a:r>
              <a:rPr lang="en-US" altLang="zh-CN" sz="2400" dirty="0"/>
              <a:t>EDA</a:t>
            </a:r>
            <a:r>
              <a:rPr lang="zh-CN" altLang="zh-CN" sz="2400" dirty="0"/>
              <a:t>工具分析软件代码来得到要被执行很多次的指令序列。</a:t>
            </a:r>
            <a:r>
              <a:rPr lang="zh-CN" altLang="en-US" sz="2400" dirty="0"/>
              <a:t>针对</a:t>
            </a:r>
            <a:r>
              <a:rPr lang="zh-CN" altLang="zh-CN" sz="2400" dirty="0"/>
              <a:t>每个序列，把可重配置逻辑综合到一个专门的和大量并行的计算网络里，在机器码中的这些原始计算序列的地方被替换为简单的激活定制数据通路逻辑的函数调用</a:t>
            </a:r>
            <a:endParaRPr lang="zh-CN" altLang="en-US" sz="2400" dirty="0"/>
          </a:p>
        </p:txBody>
      </p:sp>
      <p:pic>
        <p:nvPicPr>
          <p:cNvPr id="3" name="图片 2">
            <a:extLst>
              <a:ext uri="{FF2B5EF4-FFF2-40B4-BE49-F238E27FC236}">
                <a16:creationId xmlns:a16="http://schemas.microsoft.com/office/drawing/2014/main" id="{1ADF1547-5019-41DA-B1E0-17497C1A4C84}"/>
              </a:ext>
            </a:extLst>
          </p:cNvPr>
          <p:cNvPicPr>
            <a:picLocks noChangeAspect="1"/>
          </p:cNvPicPr>
          <p:nvPr/>
        </p:nvPicPr>
        <p:blipFill>
          <a:blip r:embed="rId3"/>
          <a:stretch>
            <a:fillRect/>
          </a:stretch>
        </p:blipFill>
        <p:spPr>
          <a:xfrm>
            <a:off x="941555" y="3710067"/>
            <a:ext cx="6557909" cy="2975347"/>
          </a:xfrm>
          <a:prstGeom prst="rect">
            <a:avLst/>
          </a:prstGeom>
        </p:spPr>
      </p:pic>
    </p:spTree>
    <p:extLst>
      <p:ext uri="{BB962C8B-B14F-4D97-AF65-F5344CB8AC3E}">
        <p14:creationId xmlns:p14="http://schemas.microsoft.com/office/powerpoint/2010/main" val="109266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2EEA331-E58C-44A4-8676-64ED8057F4B3}"/>
              </a:ext>
            </a:extLst>
          </p:cNvPr>
          <p:cNvPicPr>
            <a:picLocks noChangeAspect="1"/>
          </p:cNvPicPr>
          <p:nvPr/>
        </p:nvPicPr>
        <p:blipFill>
          <a:blip r:embed="rId3"/>
          <a:stretch>
            <a:fillRect/>
          </a:stretch>
        </p:blipFill>
        <p:spPr>
          <a:xfrm>
            <a:off x="209919" y="764705"/>
            <a:ext cx="8424493" cy="5145558"/>
          </a:xfrm>
          <a:prstGeom prst="rect">
            <a:avLst/>
          </a:prstGeom>
        </p:spPr>
      </p:pic>
    </p:spTree>
    <p:extLst>
      <p:ext uri="{BB962C8B-B14F-4D97-AF65-F5344CB8AC3E}">
        <p14:creationId xmlns:p14="http://schemas.microsoft.com/office/powerpoint/2010/main" val="157789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 VLSI</a:t>
            </a:r>
            <a:r>
              <a:rPr lang="zh-CN" altLang="en-US" sz="2400" b="1" kern="100" dirty="0">
                <a:latin typeface="Times New Roman" panose="02020603050405020304" pitchFamily="18" charset="0"/>
              </a:rPr>
              <a:t>架构设计的变换方法</a:t>
            </a:r>
            <a:endParaRPr lang="zh-CN" altLang="en-US"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251520" y="1052736"/>
            <a:ext cx="8496944" cy="5472608"/>
          </a:xfrm>
        </p:spPr>
        <p:txBody>
          <a:bodyPr/>
          <a:lstStyle/>
          <a:p>
            <a:pPr marL="0" indent="0">
              <a:buNone/>
            </a:pPr>
            <a:r>
              <a:rPr lang="zh-CN" altLang="en-US" sz="2400" b="1" dirty="0">
                <a:solidFill>
                  <a:srgbClr val="FF0000"/>
                </a:solidFill>
              </a:rPr>
              <a:t>给定计算问题，如何确定必需的硬件资源并最优化实现</a:t>
            </a:r>
            <a:endParaRPr lang="en-US" altLang="zh-CN" sz="2400" b="1" dirty="0">
              <a:solidFill>
                <a:srgbClr val="FF0000"/>
              </a:solidFill>
            </a:endParaRPr>
          </a:p>
        </p:txBody>
      </p:sp>
    </p:spTree>
    <p:extLst>
      <p:ext uri="{BB962C8B-B14F-4D97-AF65-F5344CB8AC3E}">
        <p14:creationId xmlns:p14="http://schemas.microsoft.com/office/powerpoint/2010/main" val="228952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2.3.1 </a:t>
            </a:r>
            <a:r>
              <a:rPr lang="zh-CN" altLang="zh-CN" sz="2400" b="1" dirty="0"/>
              <a:t>算法领域的再建模空间</a:t>
            </a:r>
            <a:endParaRPr lang="zh-CN" altLang="en-US" sz="2400" b="1"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251520" y="1052736"/>
            <a:ext cx="8496944" cy="5472608"/>
          </a:xfrm>
        </p:spPr>
        <p:txBody>
          <a:bodyPr/>
          <a:lstStyle/>
          <a:p>
            <a:pPr marL="0" indent="0">
              <a:buNone/>
            </a:pPr>
            <a:r>
              <a:rPr lang="zh-CN" altLang="en-US" sz="2400" dirty="0"/>
              <a:t>“</a:t>
            </a:r>
            <a:r>
              <a:rPr lang="zh-CN" altLang="zh-CN" sz="2400" dirty="0"/>
              <a:t>如何调整算法以降低计算负荷、削减存储器需求，或加快计算速度而不产生不可接受的实 现损失</a:t>
            </a:r>
            <a:r>
              <a:rPr lang="en-US" altLang="zh-CN" sz="2400" dirty="0"/>
              <a:t>? </a:t>
            </a:r>
            <a:r>
              <a:rPr lang="zh-CN" altLang="en-US" sz="2400" dirty="0"/>
              <a:t>”</a:t>
            </a:r>
            <a:endParaRPr lang="en-US" altLang="zh-CN" sz="2400" dirty="0"/>
          </a:p>
          <a:p>
            <a:pPr marL="0" indent="0">
              <a:buNone/>
            </a:pPr>
            <a:r>
              <a:rPr lang="zh-CN" altLang="zh-CN" sz="2400" dirty="0"/>
              <a:t>一个给定的处理算法</a:t>
            </a:r>
            <a:r>
              <a:rPr lang="zh-CN" altLang="en-US" sz="2400" dirty="0"/>
              <a:t>时常</a:t>
            </a:r>
            <a:r>
              <a:rPr lang="zh-CN" altLang="zh-CN" sz="2400" dirty="0"/>
              <a:t>被另一个不 同的但是更适合 </a:t>
            </a:r>
            <a:r>
              <a:rPr lang="en-US" altLang="zh-CN" sz="2400" dirty="0"/>
              <a:t>VLSI </a:t>
            </a:r>
            <a:r>
              <a:rPr lang="zh-CN" altLang="zh-CN" sz="2400" dirty="0"/>
              <a:t>硬件实现的</a:t>
            </a:r>
            <a:r>
              <a:rPr lang="zh-CN" altLang="en-US" sz="2400" dirty="0"/>
              <a:t>算法替代，</a:t>
            </a:r>
            <a:r>
              <a:rPr lang="zh-CN" altLang="zh-CN" sz="2400" dirty="0"/>
              <a:t>达到以经济可行的成本获得能满足要求的吞吐率和能量消耗的解决方案</a:t>
            </a:r>
            <a:r>
              <a:rPr lang="zh-CN" altLang="en-US" sz="2400" dirty="0"/>
              <a:t>；</a:t>
            </a:r>
            <a:endParaRPr lang="en-US" altLang="zh-CN" sz="2400" dirty="0"/>
          </a:p>
          <a:p>
            <a:pPr marL="0" indent="0">
              <a:buNone/>
            </a:pPr>
            <a:r>
              <a:rPr lang="zh-CN" altLang="zh-CN" sz="2400" dirty="0"/>
              <a:t>数据结构和数字表示方案也要优化，比如</a:t>
            </a:r>
            <a:r>
              <a:rPr lang="zh-CN" altLang="en-US" sz="2400" dirty="0"/>
              <a:t>数据表示</a:t>
            </a:r>
            <a:r>
              <a:rPr lang="zh-CN" altLang="zh-CN" sz="2400" dirty="0"/>
              <a:t>从浮点</a:t>
            </a:r>
            <a:r>
              <a:rPr lang="zh-CN" altLang="en-US" sz="2400" dirty="0"/>
              <a:t>算法</a:t>
            </a:r>
            <a:r>
              <a:rPr lang="zh-CN" altLang="zh-CN" sz="2400" dirty="0"/>
              <a:t>转换为定点</a:t>
            </a:r>
            <a:r>
              <a:rPr lang="zh-CN" altLang="en-US" sz="2400" dirty="0"/>
              <a:t>算法；</a:t>
            </a:r>
            <a:endParaRPr lang="en-US" altLang="zh-CN" sz="2400" dirty="0"/>
          </a:p>
          <a:p>
            <a:pPr marL="0" indent="0">
              <a:buNone/>
            </a:pPr>
            <a:r>
              <a:rPr lang="zh-CN" altLang="zh-CN" sz="2400" dirty="0"/>
              <a:t>大多数对算</a:t>
            </a:r>
            <a:r>
              <a:rPr lang="zh-CN" altLang="en-US" sz="2400" dirty="0"/>
              <a:t>法</a:t>
            </a:r>
            <a:r>
              <a:rPr lang="zh-CN" altLang="zh-CN" sz="2400" dirty="0"/>
              <a:t>的修改改变了输入到输出的映射，这样意味着实现损失，也就是会稍稍降低性噪比、 编码增益、 </a:t>
            </a:r>
            <a:r>
              <a:rPr lang="zh-CN" altLang="en-US" sz="2400" dirty="0"/>
              <a:t>误码</a:t>
            </a:r>
            <a:r>
              <a:rPr lang="zh-CN" altLang="zh-CN" sz="2400" dirty="0"/>
              <a:t>率 、平均错误时间、阻带抑制</a:t>
            </a:r>
            <a:r>
              <a:rPr lang="zh-CN" altLang="en-US" sz="2400" dirty="0"/>
              <a:t>、</a:t>
            </a:r>
            <a:r>
              <a:rPr lang="zh-CN" altLang="zh-CN" sz="2400" dirty="0"/>
              <a:t>通带波纹、相位响应、假阳性和假阴性率、数据压 缩率、重放保真度、总谐波失真、图片和颜色定义、语音可识别性、或对于应用是重要的任何性能指标。。</a:t>
            </a:r>
            <a:endParaRPr lang="en-US" altLang="zh-CN" sz="2400" dirty="0"/>
          </a:p>
        </p:txBody>
      </p:sp>
    </p:spTree>
    <p:extLst>
      <p:ext uri="{BB962C8B-B14F-4D97-AF65-F5344CB8AC3E}">
        <p14:creationId xmlns:p14="http://schemas.microsoft.com/office/powerpoint/2010/main" val="228317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72D44-D3E9-402F-89B8-3C6E5AC2F664}"/>
              </a:ext>
            </a:extLst>
          </p:cNvPr>
          <p:cNvSpPr>
            <a:spLocks noGrp="1"/>
          </p:cNvSpPr>
          <p:nvPr>
            <p:ph type="title"/>
          </p:nvPr>
        </p:nvSpPr>
        <p:spPr>
          <a:xfrm>
            <a:off x="457200" y="274638"/>
            <a:ext cx="8229600" cy="5170586"/>
          </a:xfrm>
        </p:spPr>
        <p:txBody>
          <a:bodyPr/>
          <a:lstStyle/>
          <a:p>
            <a:r>
              <a:rPr lang="zh-CN" altLang="en-US" dirty="0"/>
              <a:t>作业：</a:t>
            </a:r>
            <a:r>
              <a:rPr lang="en-US" altLang="zh-CN" dirty="0"/>
              <a:t>P96</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br>
              <a:rPr lang="en-US" altLang="zh-CN" dirty="0"/>
            </a:br>
            <a:r>
              <a:rPr lang="zh-CN" altLang="en-US" dirty="0"/>
              <a:t>作业完成之后，提交给助教：</a:t>
            </a:r>
            <a:br>
              <a:rPr lang="en-US" altLang="zh-CN" dirty="0"/>
            </a:br>
            <a:r>
              <a:rPr lang="zh-CN" altLang="en-US" dirty="0"/>
              <a:t>莫小凡</a:t>
            </a:r>
          </a:p>
        </p:txBody>
      </p:sp>
    </p:spTree>
    <p:extLst>
      <p:ext uri="{BB962C8B-B14F-4D97-AF65-F5344CB8AC3E}">
        <p14:creationId xmlns:p14="http://schemas.microsoft.com/office/powerpoint/2010/main" val="219148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2.3.1 </a:t>
            </a:r>
            <a:r>
              <a:rPr lang="zh-CN" altLang="zh-CN" sz="2400" b="1" dirty="0"/>
              <a:t>算法领域的再建模空间</a:t>
            </a:r>
            <a:endParaRPr lang="zh-CN" altLang="en-US" sz="2400" b="1"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323528" y="1052736"/>
            <a:ext cx="8496944" cy="720080"/>
          </a:xfrm>
        </p:spPr>
        <p:txBody>
          <a:bodyPr/>
          <a:lstStyle/>
          <a:p>
            <a:pPr marL="0" indent="0">
              <a:buNone/>
            </a:pPr>
            <a:r>
              <a:rPr lang="zh-CN" altLang="en-US" sz="2400" b="1" dirty="0"/>
              <a:t>例</a:t>
            </a:r>
            <a:r>
              <a:rPr lang="en-US" altLang="zh-CN" sz="2400" b="1" dirty="0"/>
              <a:t>1 </a:t>
            </a:r>
            <a:r>
              <a:rPr lang="zh-CN" altLang="zh-CN" sz="2400" dirty="0"/>
              <a:t>自相关函数 </a:t>
            </a:r>
            <a:r>
              <a:rPr lang="en-US" altLang="zh-CN" sz="2400" dirty="0"/>
              <a:t>(ACF)</a:t>
            </a:r>
            <a:endParaRPr lang="en-US" altLang="zh-CN" sz="2400" b="1" dirty="0"/>
          </a:p>
        </p:txBody>
      </p:sp>
      <p:pic>
        <p:nvPicPr>
          <p:cNvPr id="2" name="图片 1">
            <a:extLst>
              <a:ext uri="{FF2B5EF4-FFF2-40B4-BE49-F238E27FC236}">
                <a16:creationId xmlns:a16="http://schemas.microsoft.com/office/drawing/2014/main" id="{66AA0259-0776-4F0B-B946-3A0921017997}"/>
              </a:ext>
            </a:extLst>
          </p:cNvPr>
          <p:cNvPicPr>
            <a:picLocks noChangeAspect="1"/>
          </p:cNvPicPr>
          <p:nvPr/>
        </p:nvPicPr>
        <p:blipFill>
          <a:blip r:embed="rId3"/>
          <a:stretch>
            <a:fillRect/>
          </a:stretch>
        </p:blipFill>
        <p:spPr>
          <a:xfrm>
            <a:off x="899592" y="1720604"/>
            <a:ext cx="6400800" cy="1152525"/>
          </a:xfrm>
          <a:prstGeom prst="rect">
            <a:avLst/>
          </a:prstGeom>
        </p:spPr>
      </p:pic>
      <p:sp>
        <p:nvSpPr>
          <p:cNvPr id="3" name="矩形 2">
            <a:extLst>
              <a:ext uri="{FF2B5EF4-FFF2-40B4-BE49-F238E27FC236}">
                <a16:creationId xmlns:a16="http://schemas.microsoft.com/office/drawing/2014/main" id="{AF0DCACE-6A86-4275-955B-91A6779DE8D7}"/>
              </a:ext>
            </a:extLst>
          </p:cNvPr>
          <p:cNvSpPr/>
          <p:nvPr/>
        </p:nvSpPr>
        <p:spPr>
          <a:xfrm>
            <a:off x="388928" y="2873128"/>
            <a:ext cx="8647568" cy="1948482"/>
          </a:xfrm>
          <a:prstGeom prst="rect">
            <a:avLst/>
          </a:prstGeom>
        </p:spPr>
        <p:txBody>
          <a:bodyPr wrap="square">
            <a:spAutoFit/>
          </a:bodyPr>
          <a:lstStyle/>
          <a:p>
            <a:pPr marL="84455" marR="505460" indent="243840" algn="just">
              <a:lnSpc>
                <a:spcPct val="102000"/>
              </a:lnSpc>
              <a:spcAft>
                <a:spcPts val="0"/>
              </a:spcAft>
            </a:pPr>
            <a:r>
              <a:rPr lang="zh-CN" altLang="en-US" sz="2400" dirty="0">
                <a:solidFill>
                  <a:srgbClr val="282828"/>
                </a:solidFill>
                <a:latin typeface="宋体" panose="02010600030101010101" pitchFamily="2" charset="-122"/>
                <a:cs typeface="宋体" panose="02010600030101010101" pitchFamily="2" charset="-122"/>
              </a:rPr>
              <a:t>自相关函数</a:t>
            </a:r>
            <a:r>
              <a:rPr lang="zh-CN" altLang="zh-CN" sz="2400" dirty="0"/>
              <a:t>在信号处理中被广泛使用</a:t>
            </a:r>
            <a:r>
              <a:rPr lang="zh-CN" altLang="en-US" sz="2400" dirty="0"/>
              <a:t>，实际应用中</a:t>
            </a:r>
            <a:r>
              <a:rPr lang="zh-CN" altLang="en-US" sz="2400" dirty="0">
                <a:solidFill>
                  <a:srgbClr val="282828"/>
                </a:solidFill>
                <a:latin typeface="宋体" panose="02010600030101010101" pitchFamily="2" charset="-122"/>
                <a:cs typeface="宋体" panose="02010600030101010101" pitchFamily="2" charset="-122"/>
              </a:rPr>
              <a:t>通常</a:t>
            </a:r>
            <a:r>
              <a:rPr lang="zh-CN" altLang="zh-CN" sz="2400" dirty="0">
                <a:solidFill>
                  <a:srgbClr val="282828"/>
                </a:solidFill>
                <a:latin typeface="宋体" panose="02010600030101010101" pitchFamily="2" charset="-122"/>
                <a:cs typeface="宋体" panose="02010600030101010101" pitchFamily="2" charset="-122"/>
              </a:rPr>
              <a:t>只对整个</a:t>
            </a:r>
            <a:r>
              <a:rPr lang="zh-CN" altLang="zh-CN" sz="2400" spc="-10" dirty="0">
                <a:solidFill>
                  <a:srgbClr val="282828"/>
                </a:solidFill>
                <a:latin typeface="宋体" panose="02010600030101010101" pitchFamily="2" charset="-122"/>
                <a:cs typeface="宋体" panose="02010600030101010101" pitchFamily="2" charset="-122"/>
              </a:rPr>
              <a:t> </a:t>
            </a:r>
            <a:r>
              <a:rPr lang="en-US" altLang="zh-CN" sz="2400" dirty="0">
                <a:solidFill>
                  <a:srgbClr val="282828"/>
                </a:solidFill>
                <a:latin typeface="Times New Roman" panose="02020603050405020304" pitchFamily="18" charset="0"/>
                <a:cs typeface="宋体" panose="02010600030101010101" pitchFamily="2" charset="-122"/>
              </a:rPr>
              <a:t>ACF</a:t>
            </a:r>
            <a:r>
              <a:rPr lang="en-US" altLang="zh-CN" sz="2400" spc="15" dirty="0">
                <a:solidFill>
                  <a:srgbClr val="282828"/>
                </a:solidFill>
                <a:latin typeface="Times New Roman" panose="02020603050405020304" pitchFamily="18" charset="0"/>
                <a:cs typeface="宋体" panose="02010600030101010101" pitchFamily="2" charset="-122"/>
              </a:rPr>
              <a:t> </a:t>
            </a:r>
            <a:r>
              <a:rPr lang="zh-CN" altLang="zh-CN" sz="2400" dirty="0">
                <a:solidFill>
                  <a:srgbClr val="282828"/>
                </a:solidFill>
                <a:latin typeface="宋体" panose="02010600030101010101" pitchFamily="2" charset="-122"/>
                <a:cs typeface="宋体" panose="02010600030101010101" pitchFamily="2" charset="-122"/>
              </a:rPr>
              <a:t>中</a:t>
            </a:r>
            <a:r>
              <a:rPr lang="zh-CN" altLang="zh-CN" sz="2400" spc="-100" dirty="0">
                <a:solidFill>
                  <a:srgbClr val="282828"/>
                </a:solidFill>
                <a:latin typeface="宋体" panose="02010600030101010101" pitchFamily="2" charset="-122"/>
                <a:cs typeface="宋体" panose="02010600030101010101" pitchFamily="2" charset="-122"/>
              </a:rPr>
              <a:t>的</a:t>
            </a:r>
            <a:r>
              <a:rPr lang="zh-CN" altLang="zh-CN" sz="2400" spc="-25" dirty="0">
                <a:solidFill>
                  <a:srgbClr val="444444"/>
                </a:solidFill>
                <a:latin typeface="宋体" panose="02010600030101010101" pitchFamily="2" charset="-122"/>
                <a:cs typeface="宋体" panose="02010600030101010101" pitchFamily="2" charset="-122"/>
              </a:rPr>
              <a:t>一</a:t>
            </a:r>
            <a:r>
              <a:rPr lang="zh-CN" altLang="zh-CN" sz="2400" dirty="0">
                <a:solidFill>
                  <a:srgbClr val="282828"/>
                </a:solidFill>
                <a:latin typeface="宋体" panose="02010600030101010101" pitchFamily="2" charset="-122"/>
                <a:cs typeface="宋体" panose="02010600030101010101" pitchFamily="2" charset="-122"/>
              </a:rPr>
              <a:t>小部分感兴趣</a:t>
            </a:r>
            <a:r>
              <a:rPr lang="zh-CN" altLang="en-US" sz="2400" dirty="0">
                <a:solidFill>
                  <a:srgbClr val="282828"/>
                </a:solidFill>
                <a:latin typeface="宋体" panose="02010600030101010101" pitchFamily="2" charset="-122"/>
                <a:cs typeface="宋体" panose="02010600030101010101" pitchFamily="2" charset="-122"/>
              </a:rPr>
              <a:t>，时常采用下面两种方式进行简化：</a:t>
            </a:r>
            <a:endParaRPr lang="en-US" altLang="zh-CN" sz="2400" dirty="0">
              <a:solidFill>
                <a:srgbClr val="282828"/>
              </a:solidFill>
              <a:latin typeface="宋体" panose="02010600030101010101" pitchFamily="2" charset="-122"/>
              <a:cs typeface="宋体" panose="02010600030101010101" pitchFamily="2" charset="-122"/>
            </a:endParaRPr>
          </a:p>
          <a:p>
            <a:pPr marL="84455" marR="505460" indent="243840" algn="just">
              <a:lnSpc>
                <a:spcPct val="102000"/>
              </a:lnSpc>
              <a:spcAft>
                <a:spcPts val="0"/>
              </a:spcAft>
            </a:pPr>
            <a:r>
              <a:rPr lang="en-US" altLang="zh-CN" sz="2400" dirty="0">
                <a:solidFill>
                  <a:srgbClr val="282828"/>
                </a:solidFill>
                <a:latin typeface="宋体" panose="02010600030101010101" pitchFamily="2" charset="-122"/>
                <a:cs typeface="宋体" panose="02010600030101010101" pitchFamily="2" charset="-122"/>
              </a:rPr>
              <a:t>1</a:t>
            </a:r>
            <a:r>
              <a:rPr lang="zh-CN" altLang="en-US" sz="2400" dirty="0">
                <a:solidFill>
                  <a:srgbClr val="282828"/>
                </a:solidFill>
                <a:latin typeface="宋体" panose="02010600030101010101" pitchFamily="2" charset="-122"/>
                <a:cs typeface="宋体" panose="02010600030101010101" pitchFamily="2" charset="-122"/>
              </a:rPr>
              <a:t>）减少计算过程中</a:t>
            </a:r>
            <a:r>
              <a:rPr lang="zh-CN" altLang="zh-CN" sz="2400" dirty="0">
                <a:solidFill>
                  <a:srgbClr val="282828"/>
                </a:solidFill>
                <a:latin typeface="宋体" panose="02010600030101010101" pitchFamily="2" charset="-122"/>
                <a:cs typeface="宋体" panose="02010600030101010101" pitchFamily="2" charset="-122"/>
              </a:rPr>
              <a:t>乘</a:t>
            </a:r>
            <a:r>
              <a:rPr lang="zh-CN" altLang="en-US" sz="2400" dirty="0">
                <a:solidFill>
                  <a:srgbClr val="282828"/>
                </a:solidFill>
                <a:latin typeface="宋体" panose="02010600030101010101" pitchFamily="2" charset="-122"/>
                <a:cs typeface="宋体" panose="02010600030101010101" pitchFamily="2" charset="-122"/>
              </a:rPr>
              <a:t>法</a:t>
            </a:r>
            <a:r>
              <a:rPr lang="zh-CN" altLang="zh-CN" sz="2400" dirty="0">
                <a:solidFill>
                  <a:srgbClr val="282828"/>
                </a:solidFill>
                <a:latin typeface="宋体" panose="02010600030101010101" pitchFamily="2" charset="-122"/>
                <a:cs typeface="宋体" panose="02010600030101010101" pitchFamily="2" charset="-122"/>
              </a:rPr>
              <a:t>上面的工作量</a:t>
            </a:r>
            <a:endParaRPr lang="en-US" altLang="zh-CN" sz="2400" dirty="0">
              <a:solidFill>
                <a:srgbClr val="131313"/>
              </a:solidFill>
              <a:latin typeface="宋体" panose="02010600030101010101" pitchFamily="2" charset="-122"/>
              <a:cs typeface="宋体" panose="02010600030101010101" pitchFamily="2" charset="-122"/>
            </a:endParaRPr>
          </a:p>
          <a:p>
            <a:pPr marL="84455" marR="505460" indent="243840" algn="just">
              <a:lnSpc>
                <a:spcPct val="102000"/>
              </a:lnSpc>
              <a:spcAft>
                <a:spcPts val="0"/>
              </a:spcAft>
            </a:pPr>
            <a:r>
              <a:rPr lang="en-US" altLang="zh-CN" sz="2400" dirty="0">
                <a:solidFill>
                  <a:srgbClr val="131313"/>
                </a:solidFill>
                <a:latin typeface="宋体" panose="02010600030101010101" pitchFamily="2" charset="-122"/>
                <a:cs typeface="宋体" panose="02010600030101010101" pitchFamily="2" charset="-122"/>
              </a:rPr>
              <a:t>2</a:t>
            </a:r>
            <a:r>
              <a:rPr lang="zh-CN" altLang="en-US" sz="2400" dirty="0">
                <a:solidFill>
                  <a:srgbClr val="131313"/>
                </a:solidFill>
                <a:latin typeface="宋体" panose="02010600030101010101" pitchFamily="2" charset="-122"/>
                <a:cs typeface="宋体" panose="02010600030101010101" pitchFamily="2" charset="-122"/>
              </a:rPr>
              <a:t>）</a:t>
            </a:r>
            <a:r>
              <a:rPr lang="zh-CN" altLang="zh-CN" sz="2400" dirty="0">
                <a:solidFill>
                  <a:srgbClr val="131313"/>
                </a:solidFill>
                <a:latin typeface="宋体" panose="02010600030101010101" pitchFamily="2" charset="-122"/>
                <a:cs typeface="宋体" panose="02010600030101010101" pitchFamily="2" charset="-122"/>
              </a:rPr>
              <a:t>用平均幅度</a:t>
            </a:r>
            <a:r>
              <a:rPr lang="zh-CN" altLang="zh-CN" sz="2400" dirty="0">
                <a:solidFill>
                  <a:srgbClr val="282828"/>
                </a:solidFill>
                <a:latin typeface="宋体" panose="02010600030101010101" pitchFamily="2" charset="-122"/>
                <a:cs typeface="宋体" panose="02010600030101010101" pitchFamily="2" charset="-122"/>
              </a:rPr>
              <a:t>差函数</a:t>
            </a:r>
            <a:r>
              <a:rPr lang="zh-CN" altLang="zh-CN" sz="2400" spc="-170" dirty="0">
                <a:solidFill>
                  <a:srgbClr val="282828"/>
                </a:solidFill>
                <a:latin typeface="宋体" panose="02010600030101010101" pitchFamily="2" charset="-122"/>
                <a:cs typeface="宋体" panose="02010600030101010101" pitchFamily="2" charset="-122"/>
              </a:rPr>
              <a:t> </a:t>
            </a:r>
            <a:r>
              <a:rPr lang="en-US" altLang="zh-CN" sz="2400" dirty="0">
                <a:solidFill>
                  <a:srgbClr val="282828"/>
                </a:solidFill>
                <a:latin typeface="Arial" panose="020B0604020202020204" pitchFamily="34" charset="0"/>
                <a:cs typeface="宋体" panose="02010600030101010101" pitchFamily="2" charset="-122"/>
              </a:rPr>
              <a:t>(AMDF)</a:t>
            </a:r>
            <a:r>
              <a:rPr lang="en-US" altLang="zh-CN" sz="2400" spc="35" dirty="0">
                <a:solidFill>
                  <a:srgbClr val="282828"/>
                </a:solidFill>
                <a:latin typeface="Arial" panose="020B0604020202020204" pitchFamily="34" charset="0"/>
                <a:cs typeface="宋体" panose="02010600030101010101" pitchFamily="2" charset="-122"/>
              </a:rPr>
              <a:t> </a:t>
            </a:r>
            <a:r>
              <a:rPr lang="zh-CN" altLang="zh-CN" sz="2400" dirty="0">
                <a:solidFill>
                  <a:srgbClr val="282828"/>
                </a:solidFill>
                <a:latin typeface="宋体" panose="02010600030101010101" pitchFamily="2" charset="-122"/>
                <a:cs typeface="宋体" panose="02010600030101010101" pitchFamily="2" charset="-122"/>
              </a:rPr>
              <a:t>代替</a:t>
            </a:r>
            <a:endParaRPr lang="zh-CN" altLang="zh-CN" sz="2400" dirty="0">
              <a:latin typeface="宋体" panose="0201060003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CA7F0A88-DCA9-4F55-98FA-7CDB9772C6D0}"/>
              </a:ext>
            </a:extLst>
          </p:cNvPr>
          <p:cNvPicPr>
            <a:picLocks noChangeAspect="1"/>
          </p:cNvPicPr>
          <p:nvPr/>
        </p:nvPicPr>
        <p:blipFill>
          <a:blip r:embed="rId4"/>
          <a:stretch>
            <a:fillRect/>
          </a:stretch>
        </p:blipFill>
        <p:spPr>
          <a:xfrm>
            <a:off x="453283" y="5252814"/>
            <a:ext cx="6981825" cy="1104900"/>
          </a:xfrm>
          <a:prstGeom prst="rect">
            <a:avLst/>
          </a:prstGeom>
        </p:spPr>
      </p:pic>
    </p:spTree>
    <p:extLst>
      <p:ext uri="{BB962C8B-B14F-4D97-AF65-F5344CB8AC3E}">
        <p14:creationId xmlns:p14="http://schemas.microsoft.com/office/powerpoint/2010/main" val="283215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2.3.1 </a:t>
            </a:r>
            <a:r>
              <a:rPr lang="zh-CN" altLang="zh-CN" sz="2400" b="1" dirty="0"/>
              <a:t>算法领域的再建模空间</a:t>
            </a:r>
            <a:endParaRPr lang="zh-CN" altLang="en-US" sz="2400" b="1"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323528" y="1052736"/>
            <a:ext cx="8496944" cy="720080"/>
          </a:xfrm>
        </p:spPr>
        <p:txBody>
          <a:bodyPr/>
          <a:lstStyle/>
          <a:p>
            <a:pPr marL="0" indent="0">
              <a:buNone/>
            </a:pPr>
            <a:r>
              <a:rPr lang="zh-CN" altLang="en-US" sz="2400" b="1" dirty="0"/>
              <a:t>例</a:t>
            </a:r>
            <a:r>
              <a:rPr lang="en-US" altLang="zh-CN" sz="2400" b="1" dirty="0"/>
              <a:t>2 </a:t>
            </a:r>
            <a:r>
              <a:rPr lang="zh-CN" altLang="en-US" sz="2400" dirty="0"/>
              <a:t>三角函数</a:t>
            </a:r>
            <a:endParaRPr lang="en-US" altLang="zh-CN" sz="2400" b="1" dirty="0"/>
          </a:p>
        </p:txBody>
      </p:sp>
      <p:sp>
        <p:nvSpPr>
          <p:cNvPr id="3" name="矩形 2">
            <a:extLst>
              <a:ext uri="{FF2B5EF4-FFF2-40B4-BE49-F238E27FC236}">
                <a16:creationId xmlns:a16="http://schemas.microsoft.com/office/drawing/2014/main" id="{AF0DCACE-6A86-4275-955B-91A6779DE8D7}"/>
              </a:ext>
            </a:extLst>
          </p:cNvPr>
          <p:cNvSpPr/>
          <p:nvPr/>
        </p:nvSpPr>
        <p:spPr>
          <a:xfrm>
            <a:off x="300268" y="1755340"/>
            <a:ext cx="7872132" cy="2677656"/>
          </a:xfrm>
          <a:prstGeom prst="rect">
            <a:avLst/>
          </a:prstGeom>
        </p:spPr>
        <p:txBody>
          <a:bodyPr wrap="square">
            <a:spAutoFit/>
          </a:bodyPr>
          <a:lstStyle/>
          <a:p>
            <a:r>
              <a:rPr lang="zh-CN" altLang="zh-CN" sz="2400" dirty="0"/>
              <a:t>在设计使用三角函数</a:t>
            </a:r>
            <a:r>
              <a:rPr lang="zh-CN" altLang="en-US" sz="2400" dirty="0"/>
              <a:t>运算</a:t>
            </a:r>
            <a:r>
              <a:rPr lang="zh-CN" altLang="zh-CN" sz="2400" dirty="0"/>
              <a:t>的计算硬件时，</a:t>
            </a:r>
            <a:r>
              <a:rPr lang="en-US" altLang="zh-CN" sz="2400" dirty="0"/>
              <a:t>LUT</a:t>
            </a:r>
            <a:r>
              <a:rPr lang="zh-CN" altLang="zh-CN" sz="2400" dirty="0"/>
              <a:t>可能就不实用了，因为它的规模过大。另 一方面，执行一个冗长的算</a:t>
            </a:r>
            <a:r>
              <a:rPr lang="zh-CN" altLang="en-US" sz="2400" dirty="0"/>
              <a:t>法</a:t>
            </a:r>
            <a:r>
              <a:rPr lang="zh-CN" altLang="zh-CN" sz="2400" dirty="0"/>
              <a:t>可能会太慢，所以需要在电路规模、速度和精度之间找到折中。 </a:t>
            </a:r>
            <a:endParaRPr lang="en-US" altLang="zh-CN" sz="2400" dirty="0"/>
          </a:p>
          <a:p>
            <a:r>
              <a:rPr lang="en-US" altLang="zh-CN" sz="2400" dirty="0"/>
              <a:t>CORDIC (</a:t>
            </a:r>
            <a:r>
              <a:rPr lang="zh-CN" altLang="zh-CN" sz="2400" dirty="0"/>
              <a:t>坐标旋转数字计算机</a:t>
            </a:r>
            <a:r>
              <a:rPr lang="en-US" altLang="zh-CN" sz="2400" dirty="0"/>
              <a:t>)</a:t>
            </a:r>
            <a:r>
              <a:rPr lang="zh-CN" altLang="zh-CN" sz="2400" dirty="0"/>
              <a:t>系列算法就是这样的 一个折中，在 </a:t>
            </a:r>
            <a:r>
              <a:rPr lang="en-US" altLang="zh-CN" sz="2400" dirty="0"/>
              <a:t>20 </a:t>
            </a:r>
            <a:r>
              <a:rPr lang="zh-CN" altLang="zh-CN" sz="2400" dirty="0"/>
              <a:t>世纪 </a:t>
            </a:r>
            <a:r>
              <a:rPr lang="en-US" altLang="zh-CN" sz="2400" dirty="0"/>
              <a:t>60 </a:t>
            </a:r>
            <a:r>
              <a:rPr lang="zh-CN" altLang="zh-CN" sz="2400" dirty="0"/>
              <a:t>年代被用在科学袖珍计算器，并 且在 </a:t>
            </a:r>
            <a:r>
              <a:rPr lang="en-US" altLang="zh-CN" sz="2400" dirty="0"/>
              <a:t>DSP</a:t>
            </a:r>
            <a:r>
              <a:rPr lang="zh-CN" altLang="zh-CN" sz="2400" dirty="0"/>
              <a:t>中得到应用。</a:t>
            </a:r>
            <a:endParaRPr lang="zh-CN" altLang="zh-CN" sz="2400"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75619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2.3.1 </a:t>
            </a:r>
            <a:r>
              <a:rPr lang="zh-CN" altLang="zh-CN" sz="2400" b="1" dirty="0"/>
              <a:t>算法领域的再建模空间</a:t>
            </a:r>
            <a:endParaRPr lang="zh-CN" altLang="en-US" sz="2400" b="1"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323528" y="1052736"/>
            <a:ext cx="2276475" cy="720080"/>
          </a:xfrm>
        </p:spPr>
        <p:txBody>
          <a:bodyPr/>
          <a:lstStyle/>
          <a:p>
            <a:pPr marL="0" indent="0">
              <a:buNone/>
            </a:pPr>
            <a:r>
              <a:rPr lang="zh-CN" altLang="en-US" sz="2400" b="1" dirty="0"/>
              <a:t>例</a:t>
            </a:r>
            <a:r>
              <a:rPr lang="en-US" altLang="zh-CN" sz="2400" b="1" dirty="0"/>
              <a:t>3 </a:t>
            </a:r>
            <a:r>
              <a:rPr lang="zh-CN" altLang="zh-CN" sz="2400" b="1" dirty="0"/>
              <a:t>幅度</a:t>
            </a:r>
            <a:r>
              <a:rPr lang="zh-CN" altLang="en-US" sz="2400" b="1" dirty="0"/>
              <a:t>函数</a:t>
            </a:r>
            <a:endParaRPr lang="en-US" altLang="zh-CN" sz="2400" b="1" dirty="0"/>
          </a:p>
        </p:txBody>
      </p:sp>
      <p:sp>
        <p:nvSpPr>
          <p:cNvPr id="3" name="矩形 2">
            <a:extLst>
              <a:ext uri="{FF2B5EF4-FFF2-40B4-BE49-F238E27FC236}">
                <a16:creationId xmlns:a16="http://schemas.microsoft.com/office/drawing/2014/main" id="{AF0DCACE-6A86-4275-955B-91A6779DE8D7}"/>
              </a:ext>
            </a:extLst>
          </p:cNvPr>
          <p:cNvSpPr/>
          <p:nvPr/>
        </p:nvSpPr>
        <p:spPr>
          <a:xfrm>
            <a:off x="251520" y="1933349"/>
            <a:ext cx="7872132" cy="830997"/>
          </a:xfrm>
          <a:prstGeom prst="rect">
            <a:avLst/>
          </a:prstGeom>
        </p:spPr>
        <p:txBody>
          <a:bodyPr wrap="square">
            <a:spAutoFit/>
          </a:bodyPr>
          <a:lstStyle/>
          <a:p>
            <a:r>
              <a:rPr lang="zh-CN" altLang="zh-CN" sz="2400" dirty="0"/>
              <a:t>幅度函数</a:t>
            </a:r>
            <a:r>
              <a:rPr lang="zh-CN" altLang="en-US" sz="2400" dirty="0"/>
              <a:t>的计算</a:t>
            </a:r>
            <a:r>
              <a:rPr lang="zh-CN" altLang="zh-CN" sz="2400" dirty="0"/>
              <a:t>在电路硬件方面的代价是相当高昂的。</a:t>
            </a:r>
            <a:endParaRPr lang="en-US" altLang="zh-CN" sz="2400" dirty="0"/>
          </a:p>
          <a:p>
            <a:r>
              <a:rPr lang="zh-CN" altLang="en-US" sz="2400" dirty="0"/>
              <a:t>在性能满足的情况下，最好采用近似算法。</a:t>
            </a:r>
            <a:endParaRPr lang="zh-CN" altLang="zh-CN" sz="2400" dirty="0">
              <a:latin typeface="宋体" panose="02010600030101010101" pitchFamily="2" charset="-122"/>
              <a:cs typeface="宋体" panose="02010600030101010101" pitchFamily="2" charset="-122"/>
            </a:endParaRPr>
          </a:p>
        </p:txBody>
      </p:sp>
      <p:pic>
        <p:nvPicPr>
          <p:cNvPr id="2" name="图片 1">
            <a:extLst>
              <a:ext uri="{FF2B5EF4-FFF2-40B4-BE49-F238E27FC236}">
                <a16:creationId xmlns:a16="http://schemas.microsoft.com/office/drawing/2014/main" id="{A4C17BB9-0E28-4E2E-B661-24EA116DEBCD}"/>
              </a:ext>
            </a:extLst>
          </p:cNvPr>
          <p:cNvPicPr>
            <a:picLocks noChangeAspect="1"/>
          </p:cNvPicPr>
          <p:nvPr/>
        </p:nvPicPr>
        <p:blipFill>
          <a:blip r:embed="rId3"/>
          <a:stretch>
            <a:fillRect/>
          </a:stretch>
        </p:blipFill>
        <p:spPr>
          <a:xfrm>
            <a:off x="3121356" y="1006278"/>
            <a:ext cx="2276475" cy="609600"/>
          </a:xfrm>
          <a:prstGeom prst="rect">
            <a:avLst/>
          </a:prstGeom>
        </p:spPr>
      </p:pic>
      <p:pic>
        <p:nvPicPr>
          <p:cNvPr id="4" name="图片 3">
            <a:extLst>
              <a:ext uri="{FF2B5EF4-FFF2-40B4-BE49-F238E27FC236}">
                <a16:creationId xmlns:a16="http://schemas.microsoft.com/office/drawing/2014/main" id="{9EC0D70F-5795-46F2-93F4-E21959ABFA4D}"/>
              </a:ext>
            </a:extLst>
          </p:cNvPr>
          <p:cNvPicPr>
            <a:picLocks noChangeAspect="1"/>
          </p:cNvPicPr>
          <p:nvPr/>
        </p:nvPicPr>
        <p:blipFill>
          <a:blip r:embed="rId4"/>
          <a:stretch>
            <a:fillRect/>
          </a:stretch>
        </p:blipFill>
        <p:spPr>
          <a:xfrm>
            <a:off x="0" y="2840393"/>
            <a:ext cx="9144000" cy="3760998"/>
          </a:xfrm>
          <a:prstGeom prst="rect">
            <a:avLst/>
          </a:prstGeom>
        </p:spPr>
      </p:pic>
    </p:spTree>
    <p:extLst>
      <p:ext uri="{BB962C8B-B14F-4D97-AF65-F5344CB8AC3E}">
        <p14:creationId xmlns:p14="http://schemas.microsoft.com/office/powerpoint/2010/main" val="353157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B5905-8DF7-49AD-A8AC-FD62F2A55A1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C505A2A-603C-4851-B34A-07448B6C79CC}"/>
              </a:ext>
            </a:extLst>
          </p:cNvPr>
          <p:cNvPicPr>
            <a:picLocks noChangeAspect="1"/>
          </p:cNvPicPr>
          <p:nvPr/>
        </p:nvPicPr>
        <p:blipFill>
          <a:blip r:embed="rId2"/>
          <a:stretch>
            <a:fillRect/>
          </a:stretch>
        </p:blipFill>
        <p:spPr>
          <a:xfrm>
            <a:off x="0" y="174055"/>
            <a:ext cx="9144000" cy="6509889"/>
          </a:xfrm>
          <a:prstGeom prst="rect">
            <a:avLst/>
          </a:prstGeom>
        </p:spPr>
      </p:pic>
    </p:spTree>
    <p:extLst>
      <p:ext uri="{BB962C8B-B14F-4D97-AF65-F5344CB8AC3E}">
        <p14:creationId xmlns:p14="http://schemas.microsoft.com/office/powerpoint/2010/main" val="4049163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2.3.2 </a:t>
            </a:r>
            <a:r>
              <a:rPr lang="zh-CN" altLang="en-US" sz="2400" b="1" dirty="0"/>
              <a:t>架构</a:t>
            </a:r>
            <a:r>
              <a:rPr lang="zh-CN" altLang="zh-CN" sz="2400" b="1" dirty="0"/>
              <a:t>领域的再建模空间</a:t>
            </a:r>
            <a:endParaRPr lang="zh-CN" altLang="en-US" sz="2400" b="1" dirty="0"/>
          </a:p>
        </p:txBody>
      </p:sp>
      <p:sp>
        <p:nvSpPr>
          <p:cNvPr id="6" name="内容占位符 5">
            <a:extLst>
              <a:ext uri="{FF2B5EF4-FFF2-40B4-BE49-F238E27FC236}">
                <a16:creationId xmlns:a16="http://schemas.microsoft.com/office/drawing/2014/main" id="{726F841D-DC0B-477E-91D3-8BFF72C9E110}"/>
              </a:ext>
            </a:extLst>
          </p:cNvPr>
          <p:cNvSpPr>
            <a:spLocks noGrp="1"/>
          </p:cNvSpPr>
          <p:nvPr>
            <p:ph idx="1"/>
          </p:nvPr>
        </p:nvSpPr>
        <p:spPr>
          <a:xfrm>
            <a:off x="251520" y="1052736"/>
            <a:ext cx="8496944" cy="5472608"/>
          </a:xfrm>
        </p:spPr>
        <p:txBody>
          <a:bodyPr/>
          <a:lstStyle/>
          <a:p>
            <a:pPr marL="0" indent="0">
              <a:buNone/>
            </a:pPr>
            <a:r>
              <a:rPr lang="zh-CN" altLang="zh-CN" sz="2400" dirty="0"/>
              <a:t>在架构领域内，重点在于对特定的数据处理算居以最小的硬件资源满足给定的性能目标。</a:t>
            </a:r>
            <a:endParaRPr lang="en-US" altLang="zh-CN" sz="2400" dirty="0"/>
          </a:p>
          <a:p>
            <a:pPr marL="0" indent="0">
              <a:buNone/>
            </a:pPr>
            <a:r>
              <a:rPr lang="zh-CN" altLang="zh-CN" sz="2400" dirty="0"/>
              <a:t>关键问题是</a:t>
            </a:r>
            <a:r>
              <a:rPr lang="en-US" altLang="zh-CN" sz="2400" dirty="0"/>
              <a:t>:</a:t>
            </a:r>
            <a:endParaRPr lang="zh-CN" altLang="zh-CN" sz="2400" dirty="0"/>
          </a:p>
          <a:p>
            <a:pPr marL="0" indent="0">
              <a:buNone/>
            </a:pPr>
            <a:endParaRPr lang="en-US" altLang="zh-CN" sz="2400" dirty="0"/>
          </a:p>
          <a:p>
            <a:pPr marL="0" indent="0">
              <a:buNone/>
            </a:pPr>
            <a:r>
              <a:rPr lang="en-US" altLang="zh-CN" sz="2400" dirty="0"/>
              <a:t>"</a:t>
            </a:r>
            <a:r>
              <a:rPr lang="zh-CN" altLang="zh-CN" sz="2400" b="1" dirty="0"/>
              <a:t>如何组织数据通路、存储 、控制器和其他硬件资源来优化吞吐率、能量效率、电路规模、 设计工作量、灵活性、总成本等类似性能指标，而同时保持最初的输入输出关系不改变，有可 能延迟妥除外 </a:t>
            </a:r>
            <a:r>
              <a:rPr lang="zh-CN" altLang="zh-CN" sz="2400" dirty="0"/>
              <a:t>。</a:t>
            </a:r>
            <a:r>
              <a:rPr lang="en-US" altLang="zh-CN" sz="2400" dirty="0"/>
              <a:t>"</a:t>
            </a:r>
          </a:p>
        </p:txBody>
      </p:sp>
    </p:spTree>
    <p:extLst>
      <p:ext uri="{BB962C8B-B14F-4D97-AF65-F5344CB8AC3E}">
        <p14:creationId xmlns:p14="http://schemas.microsoft.com/office/powerpoint/2010/main" val="137766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88928" y="332656"/>
            <a:ext cx="7110536" cy="461665"/>
          </a:xfrm>
          <a:prstGeom prst="rect">
            <a:avLst/>
          </a:prstGeom>
        </p:spPr>
        <p:txBody>
          <a:bodyPr wrap="square">
            <a:spAutoFit/>
          </a:bodyPr>
          <a:lstStyle/>
          <a:p>
            <a:r>
              <a:rPr lang="en-US" altLang="zh-CN" sz="2400" b="1" dirty="0"/>
              <a:t>2.3.4	</a:t>
            </a:r>
            <a:r>
              <a:rPr lang="zh-CN" altLang="zh-CN" sz="2400" b="1" dirty="0"/>
              <a:t>描述处理算法的图示方法</a:t>
            </a:r>
          </a:p>
        </p:txBody>
      </p:sp>
      <p:pic>
        <p:nvPicPr>
          <p:cNvPr id="2" name="内容占位符 1">
            <a:extLst>
              <a:ext uri="{FF2B5EF4-FFF2-40B4-BE49-F238E27FC236}">
                <a16:creationId xmlns:a16="http://schemas.microsoft.com/office/drawing/2014/main" id="{527BD81C-4CDC-4F95-A94E-0D64B7B0CE4E}"/>
              </a:ext>
            </a:extLst>
          </p:cNvPr>
          <p:cNvPicPr>
            <a:picLocks noGrp="1" noChangeAspect="1"/>
          </p:cNvPicPr>
          <p:nvPr>
            <p:ph idx="1"/>
          </p:nvPr>
        </p:nvPicPr>
        <p:blipFill>
          <a:blip r:embed="rId3"/>
          <a:stretch>
            <a:fillRect/>
          </a:stretch>
        </p:blipFill>
        <p:spPr>
          <a:xfrm>
            <a:off x="539552" y="944100"/>
            <a:ext cx="7769495" cy="5580525"/>
          </a:xfrm>
          <a:prstGeom prst="rect">
            <a:avLst/>
          </a:prstGeom>
        </p:spPr>
      </p:pic>
    </p:spTree>
    <p:extLst>
      <p:ext uri="{BB962C8B-B14F-4D97-AF65-F5344CB8AC3E}">
        <p14:creationId xmlns:p14="http://schemas.microsoft.com/office/powerpoint/2010/main" val="58156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692344-7673-4E22-A4F5-DB1039943943}"/>
              </a:ext>
            </a:extLst>
          </p:cNvPr>
          <p:cNvPicPr>
            <a:picLocks noChangeAspect="1"/>
          </p:cNvPicPr>
          <p:nvPr/>
        </p:nvPicPr>
        <p:blipFill>
          <a:blip r:embed="rId2"/>
          <a:stretch>
            <a:fillRect/>
          </a:stretch>
        </p:blipFill>
        <p:spPr>
          <a:xfrm>
            <a:off x="0" y="1217610"/>
            <a:ext cx="9144000" cy="4422780"/>
          </a:xfrm>
          <a:prstGeom prst="rect">
            <a:avLst/>
          </a:prstGeom>
        </p:spPr>
      </p:pic>
    </p:spTree>
    <p:extLst>
      <p:ext uri="{BB962C8B-B14F-4D97-AF65-F5344CB8AC3E}">
        <p14:creationId xmlns:p14="http://schemas.microsoft.com/office/powerpoint/2010/main" val="2454562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2.3. 6 </a:t>
            </a:r>
            <a:r>
              <a:rPr lang="zh-CN" altLang="en-US" sz="2400" b="1" dirty="0"/>
              <a:t>架构</a:t>
            </a:r>
            <a:r>
              <a:rPr lang="zh-CN" altLang="zh-CN" sz="2400" b="1" dirty="0"/>
              <a:t>选择的</a:t>
            </a:r>
            <a:r>
              <a:rPr lang="zh-CN" altLang="en-US" sz="2400" b="1" dirty="0"/>
              <a:t>评价指标</a:t>
            </a:r>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568952" cy="6001643"/>
          </a:xfrm>
          <a:prstGeom prst="rect">
            <a:avLst/>
          </a:prstGeom>
        </p:spPr>
        <p:txBody>
          <a:bodyPr wrap="square">
            <a:spAutoFit/>
          </a:bodyPr>
          <a:lstStyle/>
          <a:p>
            <a:pPr marL="662940" indent="-342900">
              <a:spcAft>
                <a:spcPts val="0"/>
              </a:spcAft>
              <a:buFont typeface="Wingdings" panose="05000000000000000000" pitchFamily="2" charset="2"/>
              <a:buChar char="u"/>
            </a:pPr>
            <a:r>
              <a:rPr lang="zh-CN" altLang="en-US" sz="2400" dirty="0"/>
              <a:t>电路尺寸（</a:t>
            </a:r>
            <a:r>
              <a:rPr lang="en-US" altLang="zh-CN" sz="2400" dirty="0"/>
              <a:t> A </a:t>
            </a:r>
            <a:r>
              <a:rPr lang="zh-CN" altLang="en-US" sz="2400" dirty="0"/>
              <a:t>）：电路面积</a:t>
            </a:r>
            <a:r>
              <a:rPr lang="en-US" altLang="zh-CN" sz="2400" dirty="0"/>
              <a:t>(</a:t>
            </a:r>
            <a:r>
              <a:rPr lang="zh-CN" altLang="en-US" sz="2400" dirty="0"/>
              <a:t>对于</a:t>
            </a:r>
            <a:r>
              <a:rPr lang="en-US" altLang="zh-CN" sz="2400" dirty="0"/>
              <a:t>ASIC</a:t>
            </a:r>
            <a:r>
              <a:rPr lang="zh-CN" altLang="en-US" sz="2400" dirty="0"/>
              <a:t>用</a:t>
            </a:r>
            <a:r>
              <a:rPr lang="en-US" altLang="zh-CN" sz="2400" dirty="0"/>
              <a:t>mm</a:t>
            </a:r>
            <a:r>
              <a:rPr lang="en-US" altLang="zh-CN" sz="2400" baseline="30000" dirty="0"/>
              <a:t>2</a:t>
            </a:r>
            <a:r>
              <a:rPr lang="en-US" altLang="zh-CN" sz="2400" dirty="0"/>
              <a:t> </a:t>
            </a:r>
            <a:r>
              <a:rPr lang="zh-CN" altLang="en-US" sz="2400" dirty="0"/>
              <a:t>或光刻方块数</a:t>
            </a:r>
            <a:r>
              <a:rPr lang="en-US" altLang="zh-CN" sz="2400" dirty="0"/>
              <a:t>F</a:t>
            </a:r>
            <a:r>
              <a:rPr lang="en-US" altLang="zh-CN" sz="2400" baseline="30000" dirty="0"/>
              <a:t>2</a:t>
            </a:r>
            <a:r>
              <a:rPr lang="en-US" altLang="zh-CN" sz="2400" dirty="0"/>
              <a:t>) </a:t>
            </a:r>
            <a:r>
              <a:rPr lang="zh-CN" altLang="en-US" sz="2400" dirty="0"/>
              <a:t>或者是电路复杂度 </a:t>
            </a:r>
            <a:r>
              <a:rPr lang="en-US" altLang="zh-CN" sz="2400" dirty="0"/>
              <a:t>(ASIC</a:t>
            </a:r>
            <a:r>
              <a:rPr lang="zh-CN" altLang="en-US" sz="2400" dirty="0"/>
              <a:t>和 </a:t>
            </a:r>
            <a:r>
              <a:rPr lang="en-US" altLang="zh-CN" sz="2400" dirty="0"/>
              <a:t>FPL </a:t>
            </a:r>
            <a:r>
              <a:rPr lang="zh-CN" altLang="en-US" sz="2400" dirty="0"/>
              <a:t>的 </a:t>
            </a:r>
            <a:r>
              <a:rPr lang="en-US" altLang="zh-CN" sz="2400" dirty="0"/>
              <a:t>GE) </a:t>
            </a:r>
            <a:r>
              <a:rPr lang="zh-CN" altLang="en-US" sz="2400" dirty="0"/>
              <a:t>来表示</a:t>
            </a:r>
            <a:endParaRPr lang="en-US" altLang="zh-CN" sz="2400" dirty="0"/>
          </a:p>
          <a:p>
            <a:pPr marL="662940" indent="-342900">
              <a:spcAft>
                <a:spcPts val="0"/>
              </a:spcAft>
              <a:buFont typeface="Wingdings" panose="05000000000000000000" pitchFamily="2" charset="2"/>
              <a:buChar char="u"/>
            </a:pPr>
            <a:r>
              <a:rPr lang="zh-CN" altLang="zh-CN" sz="2400" dirty="0"/>
              <a:t>最长路径延时</a:t>
            </a:r>
            <a:r>
              <a:rPr lang="zh-CN" altLang="en-US" sz="2400" dirty="0"/>
              <a:t>（</a:t>
            </a:r>
            <a:r>
              <a:rPr lang="en-US" altLang="zh-CN" sz="2400" i="1" dirty="0"/>
              <a:t>t</a:t>
            </a:r>
            <a:r>
              <a:rPr lang="en-US" altLang="zh-CN" i="1" dirty="0"/>
              <a:t>1p</a:t>
            </a:r>
            <a:r>
              <a:rPr lang="zh-CN" altLang="en-US" sz="2400" dirty="0"/>
              <a:t>）：</a:t>
            </a:r>
            <a:r>
              <a:rPr lang="zh-CN" altLang="zh-CN" sz="2400" dirty="0"/>
              <a:t>数据穿过给定的数字网络沿着最长组合路径传播需要的一段时间</a:t>
            </a:r>
            <a:r>
              <a:rPr lang="zh-CN" altLang="en-US" sz="2400" dirty="0"/>
              <a:t>，</a:t>
            </a:r>
            <a:r>
              <a:rPr lang="zh-CN" altLang="zh-CN" sz="2400" dirty="0"/>
              <a:t>它决定了给定架构的运行速度</a:t>
            </a:r>
            <a:r>
              <a:rPr lang="zh-CN" altLang="en-US" sz="2400" dirty="0"/>
              <a:t>；</a:t>
            </a:r>
            <a:endParaRPr lang="en-US" altLang="zh-CN" sz="2400" dirty="0"/>
          </a:p>
          <a:p>
            <a:pPr marL="662940" indent="-342900">
              <a:spcAft>
                <a:spcPts val="0"/>
              </a:spcAft>
              <a:buFont typeface="Wingdings" panose="05000000000000000000" pitchFamily="2" charset="2"/>
              <a:buChar char="u"/>
            </a:pPr>
            <a:r>
              <a:rPr lang="zh-CN" altLang="zh-CN" sz="2400" dirty="0"/>
              <a:t>每个数据项的时间</a:t>
            </a:r>
            <a:r>
              <a:rPr lang="zh-CN" altLang="en-US" sz="2400" dirty="0"/>
              <a:t>（</a:t>
            </a:r>
            <a:r>
              <a:rPr lang="en-US" altLang="zh-CN" sz="2400" dirty="0"/>
              <a:t> T </a:t>
            </a:r>
            <a:r>
              <a:rPr lang="zh-CN" altLang="en-US" sz="2400" dirty="0"/>
              <a:t>）：</a:t>
            </a:r>
            <a:r>
              <a:rPr lang="zh-CN" altLang="zh-CN" sz="2400" dirty="0"/>
              <a:t>两个连续数据项的时间间隔。取决于具体的应用，例如 </a:t>
            </a:r>
            <a:r>
              <a:rPr lang="en-US" altLang="zh-CN" sz="2400" dirty="0"/>
              <a:t>T </a:t>
            </a:r>
            <a:r>
              <a:rPr lang="zh-CN" altLang="zh-CN" sz="2400" dirty="0"/>
              <a:t>可能表示为 </a:t>
            </a:r>
            <a:r>
              <a:rPr lang="en-US" altLang="zh-CN" sz="2400" dirty="0" err="1"/>
              <a:t>μs</a:t>
            </a:r>
            <a:r>
              <a:rPr lang="en-US" altLang="zh-CN" sz="2400" dirty="0"/>
              <a:t>/</a:t>
            </a:r>
            <a:r>
              <a:rPr lang="zh-CN" altLang="zh-CN" sz="2400" dirty="0"/>
              <a:t>采样、 </a:t>
            </a:r>
            <a:r>
              <a:rPr lang="en-US" altLang="zh-CN" sz="2400" i="1" dirty="0" err="1"/>
              <a:t>msl</a:t>
            </a:r>
            <a:r>
              <a:rPr lang="zh-CN" altLang="zh-CN" sz="2400" dirty="0"/>
              <a:t>帧或 </a:t>
            </a:r>
            <a:r>
              <a:rPr lang="en-US" altLang="zh-CN" sz="2400" i="1" dirty="0" err="1"/>
              <a:t>sl</a:t>
            </a:r>
            <a:r>
              <a:rPr lang="zh-CN" altLang="zh-CN" sz="2400" dirty="0"/>
              <a:t>计算</a:t>
            </a:r>
            <a:r>
              <a:rPr lang="zh-CN" altLang="en-US" sz="2400" dirty="0"/>
              <a:t>；</a:t>
            </a:r>
            <a:endParaRPr lang="en-US" altLang="zh-CN" sz="2400" dirty="0"/>
          </a:p>
          <a:p>
            <a:pPr marL="662940" indent="-342900">
              <a:spcAft>
                <a:spcPts val="0"/>
              </a:spcAft>
              <a:buFont typeface="Wingdings" panose="05000000000000000000" pitchFamily="2" charset="2"/>
              <a:buChar char="u"/>
            </a:pPr>
            <a:r>
              <a:rPr lang="zh-CN" altLang="zh-CN" sz="2400" dirty="0"/>
              <a:t>数据吞吐率 </a:t>
            </a:r>
            <a:r>
              <a:rPr lang="en-US" altLang="zh-CN" sz="2400" dirty="0"/>
              <a:t>(θ</a:t>
            </a:r>
            <a:r>
              <a:rPr lang="en-US" altLang="zh-CN" sz="2400" i="1" dirty="0"/>
              <a:t>=1/T) :</a:t>
            </a:r>
            <a:r>
              <a:rPr lang="en-US" altLang="zh-CN" sz="2400" dirty="0"/>
              <a:t> </a:t>
            </a:r>
            <a:r>
              <a:rPr lang="zh-CN" altLang="zh-CN" sz="2400" dirty="0"/>
              <a:t>衡量电路总体性能的最有意义的指标</a:t>
            </a:r>
            <a:r>
              <a:rPr lang="zh-CN" altLang="en-US" sz="2400" dirty="0"/>
              <a:t>，</a:t>
            </a:r>
            <a:r>
              <a:rPr lang="zh-CN" altLang="zh-CN" sz="2400" dirty="0"/>
              <a:t>表示单位时间处理的数据量</a:t>
            </a:r>
            <a:r>
              <a:rPr lang="zh-CN" altLang="en-US" sz="2400" dirty="0"/>
              <a:t>；</a:t>
            </a:r>
            <a:endParaRPr lang="en-US" altLang="zh-CN" sz="2400" dirty="0"/>
          </a:p>
          <a:p>
            <a:pPr marL="662940" indent="-342900">
              <a:spcAft>
                <a:spcPts val="0"/>
              </a:spcAft>
              <a:buFont typeface="Wingdings" panose="05000000000000000000" pitchFamily="2" charset="2"/>
              <a:buChar char="u"/>
            </a:pPr>
            <a:r>
              <a:rPr lang="zh-CN" altLang="en-US" sz="2400" dirty="0"/>
              <a:t>面积时间积（</a:t>
            </a:r>
            <a:r>
              <a:rPr lang="en-US" altLang="zh-CN" sz="2400" dirty="0"/>
              <a:t>AT</a:t>
            </a:r>
            <a:r>
              <a:rPr lang="zh-CN" altLang="en-US" sz="2400" dirty="0"/>
              <a:t>）： 将电路面积和计算时间结合起来表示获得一定吞吐率所消耗的硬件资源</a:t>
            </a:r>
          </a:p>
          <a:p>
            <a:pPr marL="662940" indent="-342900">
              <a:spcAft>
                <a:spcPts val="0"/>
              </a:spcAft>
              <a:buFont typeface="Wingdings" panose="05000000000000000000" pitchFamily="2" charset="2"/>
              <a:buChar char="u"/>
            </a:pPr>
            <a:r>
              <a:rPr lang="zh-CN" altLang="en-US" sz="2400" dirty="0"/>
              <a:t>延迟时间（</a:t>
            </a:r>
            <a:r>
              <a:rPr lang="en-US" altLang="zh-CN" sz="2400" dirty="0"/>
              <a:t>L</a:t>
            </a:r>
            <a:r>
              <a:rPr lang="zh-CN" altLang="en-US" sz="2400" dirty="0"/>
              <a:t>）：指的是从数据进入电路直到在输出端可以得到相关结果的计算周期</a:t>
            </a:r>
          </a:p>
          <a:p>
            <a:pPr marL="662940" indent="-342900">
              <a:spcAft>
                <a:spcPts val="0"/>
              </a:spcAft>
              <a:buFont typeface="Wingdings" panose="05000000000000000000" pitchFamily="2" charset="2"/>
              <a:buChar char="u"/>
            </a:pPr>
            <a:r>
              <a:rPr lang="zh-CN" altLang="en-US" sz="2400" dirty="0"/>
              <a:t>每个数据项的能量（</a:t>
            </a:r>
            <a:r>
              <a:rPr lang="en-US" altLang="zh-CN" sz="2400" dirty="0"/>
              <a:t>E</a:t>
            </a:r>
            <a:r>
              <a:rPr lang="zh-CN" altLang="en-US" sz="2400" dirty="0"/>
              <a:t>）：指的是对一个数据项执行某个特定运算消耗的能量</a:t>
            </a:r>
          </a:p>
        </p:txBody>
      </p:sp>
    </p:spTree>
    <p:extLst>
      <p:ext uri="{BB962C8B-B14F-4D97-AF65-F5344CB8AC3E}">
        <p14:creationId xmlns:p14="http://schemas.microsoft.com/office/powerpoint/2010/main" val="335989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2.3.7 </a:t>
            </a:r>
            <a:r>
              <a:rPr lang="zh-CN" altLang="en-US" sz="2400" b="1" kern="100" dirty="0">
                <a:latin typeface="Times New Roman" panose="02020603050405020304" pitchFamily="18" charset="0"/>
              </a:rPr>
              <a:t>计算周期与时钟周期</a:t>
            </a:r>
            <a:endParaRPr lang="zh-CN" altLang="en-US" sz="2400" b="1" dirty="0"/>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568952" cy="3416320"/>
          </a:xfrm>
          <a:prstGeom prst="rect">
            <a:avLst/>
          </a:prstGeom>
        </p:spPr>
        <p:txBody>
          <a:bodyPr wrap="square">
            <a:spAutoFit/>
          </a:bodyPr>
          <a:lstStyle/>
          <a:p>
            <a:pPr marL="320040">
              <a:spcAft>
                <a:spcPts val="0"/>
              </a:spcAft>
            </a:pPr>
            <a:r>
              <a:rPr lang="zh-CN" altLang="en-US" sz="2400" dirty="0"/>
              <a:t>定义：</a:t>
            </a:r>
            <a:r>
              <a:rPr lang="zh-CN" altLang="zh-CN" sz="2400" dirty="0"/>
              <a:t>计算周期</a:t>
            </a:r>
            <a:r>
              <a:rPr lang="en-US" altLang="zh-CN" sz="2400" dirty="0" err="1"/>
              <a:t>Tcp</a:t>
            </a:r>
            <a:r>
              <a:rPr lang="en-US" altLang="zh-CN" sz="2400" dirty="0"/>
              <a:t> </a:t>
            </a:r>
            <a:r>
              <a:rPr lang="zh-CN" altLang="zh-CN" sz="2400" dirty="0"/>
              <a:t>是两个连续的计算循环之间的时间间隔</a:t>
            </a:r>
            <a:endParaRPr lang="en-US" altLang="zh-CN" sz="2400" dirty="0"/>
          </a:p>
          <a:p>
            <a:pPr marL="320040">
              <a:spcAft>
                <a:spcPts val="0"/>
              </a:spcAft>
            </a:pPr>
            <a:endParaRPr lang="en-US" altLang="zh-CN" sz="2400" dirty="0"/>
          </a:p>
          <a:p>
            <a:pPr marL="320040">
              <a:spcAft>
                <a:spcPts val="0"/>
              </a:spcAft>
            </a:pPr>
            <a:r>
              <a:rPr lang="zh-CN" altLang="en-US" sz="2400" dirty="0"/>
              <a:t>在同步数字电路中，计算通常被分为一系列更短的计算周期，其节拍是由一个周期性的时钟信号确定的。在每个计算周期内，从寄存器发出新的数据，穿过组合电路，在组合电路里要经历各种算术、逻辑或路由运算，然后结果被存储到下一个相似的寄存器中</a:t>
            </a:r>
            <a:r>
              <a:rPr lang="en-US" altLang="zh-CN" sz="2400" dirty="0"/>
              <a:t>(</a:t>
            </a:r>
            <a:r>
              <a:rPr lang="zh-CN" altLang="en-US" sz="2400" dirty="0"/>
              <a:t>相同的时钟、相同的有效边沿</a:t>
            </a:r>
            <a:r>
              <a:rPr lang="en-US" altLang="zh-CN" sz="2400" dirty="0"/>
              <a:t>)</a:t>
            </a:r>
            <a:r>
              <a:rPr lang="zh-CN" altLang="en-US" sz="2400" dirty="0"/>
              <a:t>。</a:t>
            </a:r>
            <a:endParaRPr lang="en-US" altLang="zh-CN" sz="2400" dirty="0"/>
          </a:p>
          <a:p>
            <a:pPr marL="320040">
              <a:spcAft>
                <a:spcPts val="0"/>
              </a:spcAft>
            </a:pPr>
            <a:endParaRPr lang="en-US" altLang="zh-CN" sz="2400" dirty="0"/>
          </a:p>
          <a:p>
            <a:pPr marL="320040">
              <a:spcAft>
                <a:spcPts val="0"/>
              </a:spcAft>
            </a:pPr>
            <a:endParaRPr lang="zh-CN" altLang="en-US" sz="2400" dirty="0"/>
          </a:p>
        </p:txBody>
      </p:sp>
    </p:spTree>
    <p:extLst>
      <p:ext uri="{BB962C8B-B14F-4D97-AF65-F5344CB8AC3E}">
        <p14:creationId xmlns:p14="http://schemas.microsoft.com/office/powerpoint/2010/main" val="189493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2.4 </a:t>
            </a:r>
            <a:r>
              <a:rPr lang="zh-CN" altLang="en-US" sz="2400" b="1" kern="100" dirty="0">
                <a:latin typeface="Times New Roman" panose="02020603050405020304" pitchFamily="18" charset="0"/>
              </a:rPr>
              <a:t>组合运算的等价变换</a:t>
            </a:r>
            <a:endParaRPr lang="zh-CN" altLang="en-US" sz="2400" b="1" dirty="0"/>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568952" cy="3416320"/>
          </a:xfrm>
          <a:prstGeom prst="rect">
            <a:avLst/>
          </a:prstGeom>
        </p:spPr>
        <p:txBody>
          <a:bodyPr wrap="square">
            <a:spAutoFit/>
          </a:bodyPr>
          <a:lstStyle/>
          <a:p>
            <a:pPr marL="320040">
              <a:spcAft>
                <a:spcPts val="0"/>
              </a:spcAft>
            </a:pPr>
            <a:r>
              <a:rPr lang="zh-CN" altLang="en-US" sz="2400" dirty="0"/>
              <a:t>定义：只依赖当前参数的计算就叫做是组合的。组合行为的充分条件是，</a:t>
            </a:r>
            <a:r>
              <a:rPr lang="en-US" altLang="zh-CN" sz="2400" dirty="0"/>
              <a:t>DDG </a:t>
            </a:r>
            <a:r>
              <a:rPr lang="zh-CN" altLang="en-US" sz="2400" dirty="0"/>
              <a:t>没有环路且所有边的权重都是零。</a:t>
            </a:r>
            <a:endParaRPr lang="en-US" altLang="zh-CN" sz="2400" dirty="0"/>
          </a:p>
          <a:p>
            <a:pPr marL="320040">
              <a:spcAft>
                <a:spcPts val="0"/>
              </a:spcAft>
            </a:pPr>
            <a:r>
              <a:rPr lang="zh-CN" altLang="en-US" sz="2400" dirty="0"/>
              <a:t>对于任意的组合函数：</a:t>
            </a:r>
            <a:r>
              <a:rPr lang="en-US" altLang="zh-CN" sz="2400" dirty="0"/>
              <a:t>y</a:t>
            </a:r>
            <a:r>
              <a:rPr lang="zh-CN" altLang="en-US" sz="2400" dirty="0"/>
              <a:t>（</a:t>
            </a:r>
            <a:r>
              <a:rPr lang="en-US" altLang="zh-CN" sz="2400" dirty="0"/>
              <a:t>k</a:t>
            </a:r>
            <a:r>
              <a:rPr lang="zh-CN" altLang="en-US" sz="2400" dirty="0"/>
              <a:t>）</a:t>
            </a:r>
            <a:r>
              <a:rPr lang="en-US" altLang="zh-CN" sz="2400" dirty="0"/>
              <a:t>=f</a:t>
            </a:r>
            <a:r>
              <a:rPr lang="zh-CN" altLang="en-US" sz="2400" dirty="0"/>
              <a:t>（</a:t>
            </a:r>
            <a:r>
              <a:rPr lang="en-US" altLang="zh-CN" sz="2400" dirty="0"/>
              <a:t>x</a:t>
            </a:r>
            <a:r>
              <a:rPr lang="zh-CN" altLang="en-US" sz="2400" dirty="0"/>
              <a:t>（</a:t>
            </a:r>
            <a:r>
              <a:rPr lang="en-US" altLang="zh-CN" sz="2400" dirty="0"/>
              <a:t>k</a:t>
            </a:r>
            <a:r>
              <a:rPr lang="zh-CN" altLang="en-US" sz="2400" dirty="0"/>
              <a:t>）），存在如下</a:t>
            </a:r>
            <a:r>
              <a:rPr lang="en-US" altLang="zh-CN" sz="2400" dirty="0"/>
              <a:t>3</a:t>
            </a:r>
            <a:r>
              <a:rPr lang="zh-CN" altLang="en-US" sz="2400" dirty="0"/>
              <a:t>种重组与改进的方法。</a:t>
            </a:r>
            <a:endParaRPr lang="en-US" altLang="zh-CN" sz="2400" dirty="0"/>
          </a:p>
          <a:p>
            <a:r>
              <a:rPr lang="zh-CN" altLang="en-US" sz="2400" dirty="0"/>
              <a:t>(1)将函数 f分解为一系列子函数，这些子函数一个接一个执行以尽可能重用同样的硬件。</a:t>
            </a:r>
          </a:p>
          <a:p>
            <a:r>
              <a:rPr lang="zh-CN" altLang="en-US" sz="2400" dirty="0"/>
              <a:t>(2)将f的功能单元使用流水线，通过降低组合逻辑深度和对多个连续数据项同时处理来提高计算速率。</a:t>
            </a:r>
          </a:p>
          <a:p>
            <a:r>
              <a:rPr lang="zh-CN" altLang="en-US" sz="2400" dirty="0"/>
              <a:t>(3)复制f的功能单元并让所有的单元并行运行。</a:t>
            </a:r>
          </a:p>
        </p:txBody>
      </p:sp>
      <p:pic>
        <p:nvPicPr>
          <p:cNvPr id="2" name="图片 1">
            <a:extLst>
              <a:ext uri="{FF2B5EF4-FFF2-40B4-BE49-F238E27FC236}">
                <a16:creationId xmlns:a16="http://schemas.microsoft.com/office/drawing/2014/main" id="{0C820A27-B287-4B79-B162-CB28A16C9E02}"/>
              </a:ext>
            </a:extLst>
          </p:cNvPr>
          <p:cNvPicPr>
            <a:picLocks noChangeAspect="1"/>
          </p:cNvPicPr>
          <p:nvPr/>
        </p:nvPicPr>
        <p:blipFill>
          <a:blip r:embed="rId3"/>
          <a:stretch>
            <a:fillRect/>
          </a:stretch>
        </p:blipFill>
        <p:spPr>
          <a:xfrm>
            <a:off x="-36512" y="4004883"/>
            <a:ext cx="9144000" cy="3024517"/>
          </a:xfrm>
          <a:prstGeom prst="rect">
            <a:avLst/>
          </a:prstGeom>
        </p:spPr>
      </p:pic>
    </p:spTree>
    <p:extLst>
      <p:ext uri="{BB962C8B-B14F-4D97-AF65-F5344CB8AC3E}">
        <p14:creationId xmlns:p14="http://schemas.microsoft.com/office/powerpoint/2010/main" val="192898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D85D8-4E81-48DD-8DA7-3347CA76EC71}"/>
              </a:ext>
            </a:extLst>
          </p:cNvPr>
          <p:cNvSpPr>
            <a:spLocks noGrp="1"/>
          </p:cNvSpPr>
          <p:nvPr>
            <p:ph type="title"/>
          </p:nvPr>
        </p:nvSpPr>
        <p:spPr>
          <a:xfrm>
            <a:off x="457200" y="44624"/>
            <a:ext cx="8003232" cy="720080"/>
          </a:xfrm>
        </p:spPr>
        <p:txBody>
          <a:bodyPr/>
          <a:lstStyle/>
          <a:p>
            <a:r>
              <a:rPr lang="en-US" altLang="zh-CN" dirty="0"/>
              <a:t>2.1 </a:t>
            </a:r>
            <a:r>
              <a:rPr lang="zh-CN" altLang="en-US" dirty="0"/>
              <a:t>架构设计目标</a:t>
            </a:r>
          </a:p>
        </p:txBody>
      </p:sp>
      <p:sp>
        <p:nvSpPr>
          <p:cNvPr id="3" name="矩形 2">
            <a:extLst>
              <a:ext uri="{FF2B5EF4-FFF2-40B4-BE49-F238E27FC236}">
                <a16:creationId xmlns:a16="http://schemas.microsoft.com/office/drawing/2014/main" id="{EF62B4A8-DB90-43DC-9872-202DF9DDB5B0}"/>
              </a:ext>
            </a:extLst>
          </p:cNvPr>
          <p:cNvSpPr/>
          <p:nvPr/>
        </p:nvSpPr>
        <p:spPr>
          <a:xfrm>
            <a:off x="395536" y="801510"/>
            <a:ext cx="4968552" cy="4401205"/>
          </a:xfrm>
          <a:prstGeom prst="rect">
            <a:avLst/>
          </a:prstGeom>
        </p:spPr>
        <p:txBody>
          <a:bodyPr wrap="square">
            <a:spAutoFit/>
          </a:bodyPr>
          <a:lstStyle/>
          <a:p>
            <a:r>
              <a:rPr lang="en-US" altLang="zh-CN" sz="2800" dirty="0">
                <a:solidFill>
                  <a:srgbClr val="191919"/>
                </a:solidFill>
                <a:latin typeface="Arial" panose="020B0604020202020204" pitchFamily="34" charset="0"/>
                <a:cs typeface="Arial" panose="020B0604020202020204" pitchFamily="34" charset="0"/>
              </a:rPr>
              <a:t>1</a:t>
            </a:r>
            <a:r>
              <a:rPr lang="zh-CN" altLang="en-US" sz="2800" dirty="0">
                <a:solidFill>
                  <a:srgbClr val="191919"/>
                </a:solidFill>
                <a:latin typeface="Arial" panose="020B0604020202020204" pitchFamily="34" charset="0"/>
                <a:cs typeface="Arial" panose="020B0604020202020204" pitchFamily="34" charset="0"/>
              </a:rPr>
              <a:t>）功能</a:t>
            </a:r>
            <a:endParaRPr lang="en-US" altLang="zh-CN" sz="2800" dirty="0">
              <a:solidFill>
                <a:srgbClr val="191919"/>
              </a:solidFill>
              <a:latin typeface="Arial" panose="020B0604020202020204" pitchFamily="34" charset="0"/>
              <a:cs typeface="Arial" panose="020B0604020202020204" pitchFamily="34" charset="0"/>
            </a:endParaRPr>
          </a:p>
          <a:p>
            <a:endParaRPr lang="en-US" altLang="zh-CN" sz="2800" dirty="0">
              <a:solidFill>
                <a:srgbClr val="191919"/>
              </a:solidFill>
              <a:latin typeface="Arial" panose="020B0604020202020204" pitchFamily="34" charset="0"/>
              <a:cs typeface="Arial" panose="020B0604020202020204" pitchFamily="34" charset="0"/>
            </a:endParaRPr>
          </a:p>
          <a:p>
            <a:r>
              <a:rPr lang="en-US" altLang="zh-CN" sz="2800" dirty="0">
                <a:solidFill>
                  <a:srgbClr val="191919"/>
                </a:solidFill>
                <a:latin typeface="Arial" panose="020B0604020202020204" pitchFamily="34" charset="0"/>
                <a:cs typeface="Arial" panose="020B0604020202020204" pitchFamily="34" charset="0"/>
              </a:rPr>
              <a:t>2</a:t>
            </a:r>
            <a:r>
              <a:rPr lang="zh-CN" altLang="en-US" sz="2800" dirty="0">
                <a:solidFill>
                  <a:srgbClr val="191919"/>
                </a:solidFill>
                <a:latin typeface="Arial" panose="020B0604020202020204" pitchFamily="34" charset="0"/>
                <a:cs typeface="Arial" panose="020B0604020202020204" pitchFamily="34" charset="0"/>
              </a:rPr>
              <a:t>）性能</a:t>
            </a:r>
            <a:endParaRPr lang="en-US" altLang="zh-CN" sz="2800" dirty="0">
              <a:solidFill>
                <a:srgbClr val="191919"/>
              </a:solidFill>
              <a:latin typeface="Arial" panose="020B0604020202020204" pitchFamily="34" charset="0"/>
              <a:cs typeface="Arial" panose="020B0604020202020204" pitchFamily="34" charset="0"/>
            </a:endParaRPr>
          </a:p>
          <a:p>
            <a:endParaRPr lang="en-US" altLang="zh-CN" sz="2800" dirty="0">
              <a:solidFill>
                <a:srgbClr val="191919"/>
              </a:solidFill>
              <a:latin typeface="Arial" panose="020B0604020202020204" pitchFamily="34" charset="0"/>
              <a:cs typeface="Arial" panose="020B0604020202020204" pitchFamily="34" charset="0"/>
            </a:endParaRPr>
          </a:p>
          <a:p>
            <a:r>
              <a:rPr lang="en-US" altLang="zh-CN" sz="2800" dirty="0">
                <a:solidFill>
                  <a:srgbClr val="191919"/>
                </a:solidFill>
                <a:latin typeface="Arial" panose="020B0604020202020204" pitchFamily="34" charset="0"/>
                <a:cs typeface="Arial" panose="020B0604020202020204" pitchFamily="34" charset="0"/>
              </a:rPr>
              <a:t>3</a:t>
            </a:r>
            <a:r>
              <a:rPr lang="zh-CN" altLang="en-US" sz="2800" dirty="0">
                <a:solidFill>
                  <a:srgbClr val="191919"/>
                </a:solidFill>
                <a:latin typeface="Arial" panose="020B0604020202020204" pitchFamily="34" charset="0"/>
                <a:cs typeface="Arial" panose="020B0604020202020204" pitchFamily="34" charset="0"/>
              </a:rPr>
              <a:t>）功耗</a:t>
            </a:r>
            <a:endParaRPr lang="en-US" altLang="zh-CN" sz="2800" dirty="0">
              <a:solidFill>
                <a:srgbClr val="191919"/>
              </a:solidFill>
              <a:latin typeface="Arial" panose="020B0604020202020204" pitchFamily="34" charset="0"/>
              <a:cs typeface="Arial" panose="020B0604020202020204" pitchFamily="34" charset="0"/>
            </a:endParaRPr>
          </a:p>
          <a:p>
            <a:endParaRPr lang="en-US" altLang="zh-CN" sz="2800" dirty="0">
              <a:solidFill>
                <a:srgbClr val="191919"/>
              </a:solidFill>
              <a:latin typeface="Arial" panose="020B0604020202020204" pitchFamily="34" charset="0"/>
              <a:cs typeface="Arial" panose="020B0604020202020204" pitchFamily="34" charset="0"/>
            </a:endParaRPr>
          </a:p>
          <a:p>
            <a:r>
              <a:rPr lang="en-US" altLang="zh-CN" sz="2800" dirty="0">
                <a:solidFill>
                  <a:srgbClr val="191919"/>
                </a:solidFill>
                <a:latin typeface="Arial" panose="020B0604020202020204" pitchFamily="34" charset="0"/>
                <a:cs typeface="Arial" panose="020B0604020202020204" pitchFamily="34" charset="0"/>
              </a:rPr>
              <a:t>4</a:t>
            </a:r>
            <a:r>
              <a:rPr lang="zh-CN" altLang="en-US" sz="2800" dirty="0">
                <a:solidFill>
                  <a:srgbClr val="191919"/>
                </a:solidFill>
                <a:latin typeface="Arial" panose="020B0604020202020204" pitchFamily="34" charset="0"/>
                <a:cs typeface="Arial" panose="020B0604020202020204" pitchFamily="34" charset="0"/>
              </a:rPr>
              <a:t>）成本</a:t>
            </a:r>
            <a:endParaRPr lang="en-US" altLang="zh-CN" sz="2800" dirty="0">
              <a:solidFill>
                <a:srgbClr val="191919"/>
              </a:solidFill>
              <a:latin typeface="Arial" panose="020B0604020202020204" pitchFamily="34" charset="0"/>
              <a:cs typeface="Arial" panose="020B0604020202020204" pitchFamily="34" charset="0"/>
            </a:endParaRPr>
          </a:p>
          <a:p>
            <a:endParaRPr lang="en-US" altLang="zh-CN" sz="2800" dirty="0">
              <a:solidFill>
                <a:srgbClr val="191919"/>
              </a:solidFill>
              <a:latin typeface="Arial" panose="020B0604020202020204" pitchFamily="34" charset="0"/>
              <a:cs typeface="Arial" panose="020B0604020202020204" pitchFamily="34" charset="0"/>
            </a:endParaRPr>
          </a:p>
          <a:p>
            <a:endParaRPr lang="en-US" altLang="zh-CN" sz="2800" dirty="0">
              <a:solidFill>
                <a:srgbClr val="191919"/>
              </a:solidFill>
              <a:latin typeface="Arial" panose="020B0604020202020204" pitchFamily="34" charset="0"/>
              <a:cs typeface="Arial" panose="020B0604020202020204" pitchFamily="34" charset="0"/>
            </a:endParaRPr>
          </a:p>
          <a:p>
            <a:endParaRPr lang="zh-CN" altLang="en-US" sz="2800" dirty="0"/>
          </a:p>
        </p:txBody>
      </p:sp>
    </p:spTree>
    <p:extLst>
      <p:ext uri="{BB962C8B-B14F-4D97-AF65-F5344CB8AC3E}">
        <p14:creationId xmlns:p14="http://schemas.microsoft.com/office/powerpoint/2010/main" val="2924497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2.4.2 </a:t>
            </a:r>
            <a:r>
              <a:rPr lang="zh-CN" altLang="en-US" sz="2400" b="1" kern="100" dirty="0">
                <a:latin typeface="Times New Roman" panose="02020603050405020304" pitchFamily="18" charset="0"/>
              </a:rPr>
              <a:t>迭代分解</a:t>
            </a:r>
            <a:endParaRPr lang="zh-CN" altLang="en-US" sz="2400" b="1" dirty="0"/>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568952" cy="1938992"/>
          </a:xfrm>
          <a:prstGeom prst="rect">
            <a:avLst/>
          </a:prstGeom>
        </p:spPr>
        <p:txBody>
          <a:bodyPr wrap="square">
            <a:spAutoFit/>
          </a:bodyPr>
          <a:lstStyle/>
          <a:p>
            <a:pPr marL="320040">
              <a:spcAft>
                <a:spcPts val="0"/>
              </a:spcAft>
            </a:pPr>
            <a:r>
              <a:rPr lang="zh-CN" altLang="en-US" sz="2400" dirty="0"/>
              <a:t>迭代分解</a:t>
            </a:r>
            <a:r>
              <a:rPr lang="en-US" altLang="zh-CN" sz="2400" dirty="0"/>
              <a:t>(</a:t>
            </a:r>
            <a:r>
              <a:rPr lang="zh-CN" altLang="en-US" sz="2400" dirty="0"/>
              <a:t>或简称分解</a:t>
            </a:r>
            <a:r>
              <a:rPr lang="en-US" altLang="zh-CN" sz="2400" dirty="0"/>
              <a:t>)</a:t>
            </a:r>
            <a:r>
              <a:rPr lang="zh-CN" altLang="en-US" sz="2400" dirty="0"/>
              <a:t>是通过逐步执行来实现资源共享。</a:t>
            </a:r>
            <a:endParaRPr lang="en-US" altLang="zh-CN" sz="2400" dirty="0"/>
          </a:p>
          <a:p>
            <a:pPr marL="320040">
              <a:spcAft>
                <a:spcPts val="0"/>
              </a:spcAft>
            </a:pPr>
            <a:r>
              <a:rPr lang="zh-CN" altLang="en-US" sz="2400" dirty="0"/>
              <a:t>函数</a:t>
            </a:r>
            <a:r>
              <a:rPr lang="en-US" altLang="zh-CN" sz="2400" dirty="0"/>
              <a:t>f</a:t>
            </a:r>
            <a:r>
              <a:rPr lang="zh-CN" altLang="en-US" sz="2400" dirty="0"/>
              <a:t>的计算被分解为一系列</a:t>
            </a:r>
            <a:r>
              <a:rPr lang="en-US" altLang="zh-CN" sz="2400" dirty="0"/>
              <a:t>d</a:t>
            </a:r>
            <a:r>
              <a:rPr lang="zh-CN" altLang="en-US" sz="2400" dirty="0"/>
              <a:t>个子任务，这些子任务被一个接一个执行。从数据流的角度看，中间结果循环直到 </a:t>
            </a:r>
            <a:r>
              <a:rPr lang="en-US" altLang="zh-CN" sz="2400" dirty="0"/>
              <a:t>d</a:t>
            </a:r>
            <a:r>
              <a:rPr lang="zh-CN" altLang="en-US" sz="2400" dirty="0"/>
              <a:t>个计算周期后在输出端得到最终结果，因而单个硬件单元就能够被重复使用多次。</a:t>
            </a:r>
          </a:p>
        </p:txBody>
      </p:sp>
      <p:pic>
        <p:nvPicPr>
          <p:cNvPr id="3" name="图片 2">
            <a:extLst>
              <a:ext uri="{FF2B5EF4-FFF2-40B4-BE49-F238E27FC236}">
                <a16:creationId xmlns:a16="http://schemas.microsoft.com/office/drawing/2014/main" id="{3F6C45C1-33C5-4B82-AA70-A73CA971E705}"/>
              </a:ext>
            </a:extLst>
          </p:cNvPr>
          <p:cNvPicPr>
            <a:picLocks noChangeAspect="1"/>
          </p:cNvPicPr>
          <p:nvPr/>
        </p:nvPicPr>
        <p:blipFill>
          <a:blip r:embed="rId3"/>
          <a:stretch>
            <a:fillRect/>
          </a:stretch>
        </p:blipFill>
        <p:spPr>
          <a:xfrm>
            <a:off x="0" y="2971440"/>
            <a:ext cx="9144000" cy="2642969"/>
          </a:xfrm>
          <a:prstGeom prst="rect">
            <a:avLst/>
          </a:prstGeom>
        </p:spPr>
      </p:pic>
    </p:spTree>
    <p:extLst>
      <p:ext uri="{BB962C8B-B14F-4D97-AF65-F5344CB8AC3E}">
        <p14:creationId xmlns:p14="http://schemas.microsoft.com/office/powerpoint/2010/main" val="49105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2.4.2 </a:t>
            </a:r>
            <a:r>
              <a:rPr lang="zh-CN" altLang="en-US" sz="2400" b="1" kern="100" dirty="0">
                <a:latin typeface="Times New Roman" panose="02020603050405020304" pitchFamily="18" charset="0"/>
              </a:rPr>
              <a:t>迭代分解</a:t>
            </a:r>
            <a:endParaRPr lang="zh-CN" altLang="en-US" sz="2400" b="1" dirty="0"/>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568952" cy="1938992"/>
          </a:xfrm>
          <a:prstGeom prst="rect">
            <a:avLst/>
          </a:prstGeom>
        </p:spPr>
        <p:txBody>
          <a:bodyPr wrap="square">
            <a:spAutoFit/>
          </a:bodyPr>
          <a:lstStyle/>
          <a:p>
            <a:pPr marL="320040">
              <a:spcAft>
                <a:spcPts val="0"/>
              </a:spcAft>
            </a:pPr>
            <a:r>
              <a:rPr lang="zh-CN" altLang="en-US" sz="2400" dirty="0"/>
              <a:t>迭代分解</a:t>
            </a:r>
            <a:r>
              <a:rPr lang="en-US" altLang="zh-CN" sz="2400" dirty="0"/>
              <a:t>(</a:t>
            </a:r>
            <a:r>
              <a:rPr lang="zh-CN" altLang="en-US" sz="2400" dirty="0"/>
              <a:t>或简称分解</a:t>
            </a:r>
            <a:r>
              <a:rPr lang="en-US" altLang="zh-CN" sz="2400" dirty="0"/>
              <a:t>)</a:t>
            </a:r>
            <a:r>
              <a:rPr lang="zh-CN" altLang="en-US" sz="2400" dirty="0"/>
              <a:t>是通过逐步执行来实现资源共享。</a:t>
            </a:r>
            <a:endParaRPr lang="en-US" altLang="zh-CN" sz="2400" dirty="0"/>
          </a:p>
          <a:p>
            <a:pPr marL="320040">
              <a:spcAft>
                <a:spcPts val="0"/>
              </a:spcAft>
            </a:pPr>
            <a:r>
              <a:rPr lang="zh-CN" altLang="en-US" sz="2400" dirty="0"/>
              <a:t>函数</a:t>
            </a:r>
            <a:r>
              <a:rPr lang="en-US" altLang="zh-CN" sz="2400" dirty="0"/>
              <a:t>f</a:t>
            </a:r>
            <a:r>
              <a:rPr lang="zh-CN" altLang="en-US" sz="2400" dirty="0"/>
              <a:t>的计算被分解为一系列</a:t>
            </a:r>
            <a:r>
              <a:rPr lang="en-US" altLang="zh-CN" sz="2400" dirty="0"/>
              <a:t>d</a:t>
            </a:r>
            <a:r>
              <a:rPr lang="zh-CN" altLang="en-US" sz="2400" dirty="0"/>
              <a:t>个子任务，这些子任务被一个接一个执行。从数据流的角度看，中间结果循环直到 </a:t>
            </a:r>
            <a:r>
              <a:rPr lang="en-US" altLang="zh-CN" sz="2400" dirty="0"/>
              <a:t>d</a:t>
            </a:r>
            <a:r>
              <a:rPr lang="zh-CN" altLang="en-US" sz="2400" dirty="0"/>
              <a:t>个计算周期后在输出端得到最终结果，因而单个硬件单元就能够被重复使用多次。</a:t>
            </a:r>
          </a:p>
        </p:txBody>
      </p:sp>
      <p:pic>
        <p:nvPicPr>
          <p:cNvPr id="3" name="图片 2">
            <a:extLst>
              <a:ext uri="{FF2B5EF4-FFF2-40B4-BE49-F238E27FC236}">
                <a16:creationId xmlns:a16="http://schemas.microsoft.com/office/drawing/2014/main" id="{3F6C45C1-33C5-4B82-AA70-A73CA971E705}"/>
              </a:ext>
            </a:extLst>
          </p:cNvPr>
          <p:cNvPicPr>
            <a:picLocks noChangeAspect="1"/>
          </p:cNvPicPr>
          <p:nvPr/>
        </p:nvPicPr>
        <p:blipFill>
          <a:blip r:embed="rId3"/>
          <a:stretch>
            <a:fillRect/>
          </a:stretch>
        </p:blipFill>
        <p:spPr>
          <a:xfrm>
            <a:off x="0" y="2971440"/>
            <a:ext cx="9144000" cy="2642969"/>
          </a:xfrm>
          <a:prstGeom prst="rect">
            <a:avLst/>
          </a:prstGeom>
        </p:spPr>
      </p:pic>
    </p:spTree>
    <p:extLst>
      <p:ext uri="{BB962C8B-B14F-4D97-AF65-F5344CB8AC3E}">
        <p14:creationId xmlns:p14="http://schemas.microsoft.com/office/powerpoint/2010/main" val="2314777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a:xfrm>
            <a:off x="323528" y="197577"/>
            <a:ext cx="8229600" cy="2871383"/>
          </a:xfrm>
        </p:spPr>
        <p:txBody>
          <a:bodyPr/>
          <a:lstStyle/>
          <a:p>
            <a:pPr marL="0" indent="0">
              <a:buNone/>
            </a:pPr>
            <a:r>
              <a:rPr lang="zh-CN" altLang="zh-CN" sz="2400" dirty="0"/>
              <a:t>性能和成本分析</a:t>
            </a:r>
            <a:endParaRPr lang="en-US" altLang="zh-CN" sz="2400" dirty="0"/>
          </a:p>
          <a:p>
            <a:pPr marL="0" indent="0">
              <a:buNone/>
            </a:pPr>
            <a:r>
              <a:rPr lang="zh-CN" altLang="en-US" sz="2400" dirty="0"/>
              <a:t>假设：</a:t>
            </a:r>
            <a:endParaRPr lang="en-US" altLang="zh-CN" sz="2400" dirty="0"/>
          </a:p>
          <a:p>
            <a:pPr marL="0" indent="0">
              <a:buNone/>
            </a:pPr>
            <a:r>
              <a:rPr lang="zh-CN" altLang="en-US" sz="2400" dirty="0"/>
              <a:t>（</a:t>
            </a:r>
            <a:r>
              <a:rPr lang="en-US" altLang="zh-CN" sz="2400" dirty="0"/>
              <a:t>1</a:t>
            </a:r>
            <a:r>
              <a:rPr lang="zh-CN" altLang="en-US" sz="2400" dirty="0"/>
              <a:t>）实现</a:t>
            </a:r>
            <a:r>
              <a:rPr lang="en-US" altLang="zh-CN" sz="2400" dirty="0"/>
              <a:t>f</a:t>
            </a:r>
            <a:r>
              <a:rPr lang="zh-CN" altLang="en-US" sz="2400" dirty="0"/>
              <a:t>分解成的各子函数的总面积在</a:t>
            </a:r>
            <a:r>
              <a:rPr lang="en-US" altLang="zh-CN" sz="2800" dirty="0" err="1"/>
              <a:t>A</a:t>
            </a:r>
            <a:r>
              <a:rPr lang="en-US" altLang="zh-CN" sz="2400" dirty="0" err="1"/>
              <a:t>f</a:t>
            </a:r>
            <a:r>
              <a:rPr lang="en-US" altLang="zh-CN" sz="2400" dirty="0"/>
              <a:t>/d</a:t>
            </a:r>
            <a:r>
              <a:rPr lang="zh-CN" altLang="en-US" sz="2400" dirty="0"/>
              <a:t>与</a:t>
            </a:r>
            <a:r>
              <a:rPr lang="en-US" altLang="zh-CN" sz="2800" dirty="0" err="1"/>
              <a:t>A</a:t>
            </a:r>
            <a:r>
              <a:rPr lang="en-US" altLang="zh-CN" sz="2400" dirty="0" err="1"/>
              <a:t>f</a:t>
            </a:r>
            <a:r>
              <a:rPr lang="zh-CN" altLang="en-US" sz="2400" dirty="0"/>
              <a:t>之间；</a:t>
            </a:r>
            <a:endParaRPr lang="en-US" altLang="zh-CN" sz="2400" dirty="0"/>
          </a:p>
          <a:p>
            <a:pPr marL="0" indent="0">
              <a:buNone/>
            </a:pPr>
            <a:r>
              <a:rPr lang="zh-CN" altLang="en-US" sz="2400" dirty="0"/>
              <a:t>（</a:t>
            </a:r>
            <a:r>
              <a:rPr lang="en-US" altLang="zh-CN" sz="2400" dirty="0"/>
              <a:t>2</a:t>
            </a:r>
            <a:r>
              <a:rPr lang="zh-CN" altLang="en-US" sz="2400" dirty="0"/>
              <a:t>）分解是无损且平均的，即每个子函数计算需要一致的时间</a:t>
            </a:r>
            <a:r>
              <a:rPr lang="en-US" altLang="zh-CN" sz="2800" dirty="0" err="1"/>
              <a:t>t</a:t>
            </a:r>
            <a:r>
              <a:rPr lang="en-US" altLang="zh-CN" sz="2400" dirty="0" err="1"/>
              <a:t>f</a:t>
            </a:r>
            <a:r>
              <a:rPr lang="en-US" altLang="zh-CN" sz="2400" dirty="0"/>
              <a:t>/d</a:t>
            </a:r>
            <a:endParaRPr lang="zh-CN" altLang="en-US" sz="2400" dirty="0"/>
          </a:p>
        </p:txBody>
      </p:sp>
      <p:pic>
        <p:nvPicPr>
          <p:cNvPr id="2" name="图片 1">
            <a:extLst>
              <a:ext uri="{FF2B5EF4-FFF2-40B4-BE49-F238E27FC236}">
                <a16:creationId xmlns:a16="http://schemas.microsoft.com/office/drawing/2014/main" id="{A622D791-99A7-445A-A7E9-E5AF74616DC2}"/>
              </a:ext>
            </a:extLst>
          </p:cNvPr>
          <p:cNvPicPr>
            <a:picLocks noChangeAspect="1"/>
          </p:cNvPicPr>
          <p:nvPr/>
        </p:nvPicPr>
        <p:blipFill>
          <a:blip r:embed="rId2"/>
          <a:stretch>
            <a:fillRect/>
          </a:stretch>
        </p:blipFill>
        <p:spPr>
          <a:xfrm>
            <a:off x="-40587" y="3212976"/>
            <a:ext cx="9221099" cy="3231424"/>
          </a:xfrm>
          <a:prstGeom prst="rect">
            <a:avLst/>
          </a:prstGeom>
        </p:spPr>
      </p:pic>
    </p:spTree>
    <p:extLst>
      <p:ext uri="{BB962C8B-B14F-4D97-AF65-F5344CB8AC3E}">
        <p14:creationId xmlns:p14="http://schemas.microsoft.com/office/powerpoint/2010/main" val="246651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a:xfrm>
            <a:off x="395536" y="116632"/>
            <a:ext cx="8229600" cy="5184576"/>
          </a:xfrm>
        </p:spPr>
        <p:txBody>
          <a:bodyPr/>
          <a:lstStyle/>
          <a:p>
            <a:pPr marL="0" indent="0">
              <a:buNone/>
            </a:pPr>
            <a:r>
              <a:rPr lang="zh-CN" altLang="en-US" sz="2400" dirty="0"/>
              <a:t>例</a:t>
            </a:r>
            <a:r>
              <a:rPr lang="en-US" altLang="zh-CN" sz="2400" dirty="0"/>
              <a:t>1</a:t>
            </a:r>
            <a:r>
              <a:rPr lang="zh-CN" altLang="en-US" sz="2400" dirty="0"/>
              <a:t>： </a:t>
            </a:r>
            <a:r>
              <a:rPr lang="en-US" altLang="zh-CN" sz="2400" dirty="0"/>
              <a:t>ECB (</a:t>
            </a:r>
            <a:r>
              <a:rPr lang="zh-CN" altLang="en-US" sz="2400" dirty="0"/>
              <a:t>电码本</a:t>
            </a:r>
            <a:r>
              <a:rPr lang="en-US" altLang="zh-CN" sz="2400" dirty="0"/>
              <a:t>)</a:t>
            </a:r>
            <a:r>
              <a:rPr lang="zh-CN" altLang="en-US" sz="2400" dirty="0"/>
              <a:t>模式的密钥分组加密。 </a:t>
            </a:r>
            <a:r>
              <a:rPr lang="en-US" altLang="zh-CN" sz="2400" dirty="0"/>
              <a:t>ECB </a:t>
            </a:r>
            <a:r>
              <a:rPr lang="zh-CN" altLang="en-US" sz="2400" dirty="0"/>
              <a:t>意味着无存储器的映射 </a:t>
            </a:r>
            <a:r>
              <a:rPr lang="en-US" altLang="zh-CN" sz="2400" dirty="0"/>
              <a:t>y(k)=c(x(k) </a:t>
            </a:r>
            <a:r>
              <a:rPr lang="zh-CN" altLang="en-US" sz="2400" dirty="0"/>
              <a:t>，</a:t>
            </a:r>
            <a:r>
              <a:rPr lang="en-US" altLang="zh-CN" sz="2400" dirty="0"/>
              <a:t>u(k)) </a:t>
            </a:r>
            <a:r>
              <a:rPr lang="zh-CN" altLang="en-US" sz="2400" dirty="0"/>
              <a:t>，其中</a:t>
            </a:r>
            <a:r>
              <a:rPr lang="en-US" altLang="zh-CN" sz="2400" dirty="0"/>
              <a:t>x(k)</a:t>
            </a:r>
            <a:r>
              <a:rPr lang="zh-CN" altLang="en-US" sz="2400" dirty="0"/>
              <a:t>表示明文 ，</a:t>
            </a:r>
            <a:r>
              <a:rPr lang="en-US" altLang="zh-CN" sz="2400" dirty="0"/>
              <a:t>y(k)</a:t>
            </a:r>
            <a:r>
              <a:rPr lang="zh-CN" altLang="en-US" sz="2400" dirty="0"/>
              <a:t>是密文，</a:t>
            </a:r>
            <a:r>
              <a:rPr lang="en-US" altLang="zh-CN" sz="2400" dirty="0"/>
              <a:t>u(k)</a:t>
            </a:r>
            <a:r>
              <a:rPr lang="zh-CN" altLang="en-US" sz="2400" dirty="0"/>
              <a:t>是密钥 ，</a:t>
            </a:r>
            <a:r>
              <a:rPr lang="en-US" altLang="zh-CN" sz="2400" dirty="0"/>
              <a:t>k </a:t>
            </a:r>
            <a:r>
              <a:rPr lang="zh-CN" altLang="en-US" sz="2400" dirty="0"/>
              <a:t>为分组的号码或时间索引。</a:t>
            </a:r>
            <a:endParaRPr lang="en-US" altLang="zh-CN" sz="2400" dirty="0"/>
          </a:p>
          <a:p>
            <a:pPr marL="0" indent="0">
              <a:buNone/>
            </a:pPr>
            <a:r>
              <a:rPr lang="zh-CN" altLang="zh-CN" sz="2400" dirty="0"/>
              <a:t>大部分分组加密算</a:t>
            </a:r>
            <a:r>
              <a:rPr lang="zh-CN" altLang="en-US" sz="2400" dirty="0"/>
              <a:t>法</a:t>
            </a:r>
            <a:r>
              <a:rPr lang="zh-CN" altLang="zh-CN" sz="2400" dirty="0"/>
              <a:t>，如</a:t>
            </a:r>
            <a:r>
              <a:rPr lang="zh-CN" altLang="en-US" sz="2400" dirty="0"/>
              <a:t> </a:t>
            </a:r>
            <a:r>
              <a:rPr lang="en-US" altLang="zh-CN" sz="2400" dirty="0"/>
              <a:t>DES</a:t>
            </a:r>
            <a:r>
              <a:rPr lang="zh-CN" altLang="zh-CN" sz="2400" dirty="0"/>
              <a:t>、</a:t>
            </a:r>
            <a:r>
              <a:rPr lang="en-US" altLang="zh-CN" sz="2400" dirty="0"/>
              <a:t>IDEA</a:t>
            </a:r>
            <a:r>
              <a:rPr lang="zh-CN" altLang="zh-CN" sz="2400" dirty="0"/>
              <a:t>和</a:t>
            </a:r>
            <a:r>
              <a:rPr lang="en-US" altLang="zh-CN" sz="2400" dirty="0"/>
              <a:t>AES</a:t>
            </a:r>
            <a:r>
              <a:rPr lang="zh-CN" altLang="en-US" sz="2400" dirty="0"/>
              <a:t>等</a:t>
            </a:r>
            <a:r>
              <a:rPr lang="zh-CN" altLang="zh-CN" sz="2400" dirty="0"/>
              <a:t>的共同点是有好几个循环的级联</a:t>
            </a:r>
            <a:endParaRPr lang="en-US" altLang="zh-CN" sz="2400" dirty="0"/>
          </a:p>
          <a:p>
            <a:endParaRPr lang="en-US" altLang="zh-CN" sz="2400" dirty="0"/>
          </a:p>
          <a:p>
            <a:r>
              <a:rPr lang="zh-CN" altLang="en-US" sz="2400" dirty="0"/>
              <a:t>选择迭代分解方法：为一个循环设计数据通路，然后使用变化的子密钥循环数据，直到所有的循环都被处理。</a:t>
            </a:r>
            <a:endParaRPr lang="en-US" altLang="zh-CN" sz="2400" dirty="0"/>
          </a:p>
          <a:p>
            <a:endParaRPr lang="en-US" altLang="zh-CN" sz="2400" dirty="0"/>
          </a:p>
          <a:p>
            <a:r>
              <a:rPr lang="zh-CN" altLang="en-US" sz="2400" dirty="0"/>
              <a:t>更激进的方怯是将任意的函数都分解为一系列来自 一个很小的但是非常多功能的集合的算术或逻辑运算，并用一个</a:t>
            </a:r>
            <a:r>
              <a:rPr lang="en-US" altLang="zh-CN" sz="2400" dirty="0"/>
              <a:t>ALU</a:t>
            </a:r>
            <a:r>
              <a:rPr lang="zh-CN" altLang="en-US" sz="2400" dirty="0"/>
              <a:t>取代。（通用</a:t>
            </a:r>
            <a:r>
              <a:rPr lang="en-US" altLang="zh-CN" sz="2400" dirty="0"/>
              <a:t>CPU</a:t>
            </a:r>
            <a:r>
              <a:rPr lang="zh-CN" altLang="en-US" sz="2400" dirty="0"/>
              <a:t>的设计思路）</a:t>
            </a:r>
          </a:p>
        </p:txBody>
      </p:sp>
    </p:spTree>
    <p:extLst>
      <p:ext uri="{BB962C8B-B14F-4D97-AF65-F5344CB8AC3E}">
        <p14:creationId xmlns:p14="http://schemas.microsoft.com/office/powerpoint/2010/main" val="305169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64F6C6C-9DC1-4F7C-95A6-328142341D16}"/>
              </a:ext>
            </a:extLst>
          </p:cNvPr>
          <p:cNvPicPr>
            <a:picLocks noChangeAspect="1"/>
          </p:cNvPicPr>
          <p:nvPr/>
        </p:nvPicPr>
        <p:blipFill>
          <a:blip r:embed="rId2"/>
          <a:stretch>
            <a:fillRect/>
          </a:stretch>
        </p:blipFill>
        <p:spPr>
          <a:xfrm>
            <a:off x="242887" y="71437"/>
            <a:ext cx="8658225" cy="6715125"/>
          </a:xfrm>
          <a:prstGeom prst="rect">
            <a:avLst/>
          </a:prstGeom>
        </p:spPr>
      </p:pic>
    </p:spTree>
    <p:extLst>
      <p:ext uri="{BB962C8B-B14F-4D97-AF65-F5344CB8AC3E}">
        <p14:creationId xmlns:p14="http://schemas.microsoft.com/office/powerpoint/2010/main" val="320530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2ED1F1-6E0A-4664-8D1A-90FAB810303F}"/>
              </a:ext>
            </a:extLst>
          </p:cNvPr>
          <p:cNvSpPr/>
          <p:nvPr/>
        </p:nvSpPr>
        <p:spPr>
          <a:xfrm>
            <a:off x="323528" y="164419"/>
            <a:ext cx="7110536" cy="830997"/>
          </a:xfrm>
          <a:prstGeom prst="rect">
            <a:avLst/>
          </a:prstGeom>
        </p:spPr>
        <p:txBody>
          <a:bodyPr wrap="square">
            <a:spAutoFit/>
          </a:bodyPr>
          <a:lstStyle/>
          <a:p>
            <a:pPr algn="just">
              <a:spcAft>
                <a:spcPts val="0"/>
              </a:spcAft>
            </a:pPr>
            <a:r>
              <a:rPr lang="en-US" altLang="zh-CN" sz="2400" b="1" kern="100" dirty="0">
                <a:latin typeface="Times New Roman" panose="02020603050405020304" pitchFamily="18" charset="0"/>
              </a:rPr>
              <a:t>2.4.3 </a:t>
            </a:r>
            <a:r>
              <a:rPr lang="zh-CN" altLang="en-US" sz="2400" b="1" kern="100" dirty="0">
                <a:latin typeface="Times New Roman" panose="02020603050405020304" pitchFamily="18" charset="0"/>
              </a:rPr>
              <a:t>流水线</a:t>
            </a:r>
            <a:endParaRPr lang="zh-CN" altLang="en-US" sz="2400" b="1" dirty="0"/>
          </a:p>
          <a:p>
            <a:pPr algn="just">
              <a:spcAft>
                <a:spcPts val="0"/>
              </a:spcAft>
            </a:pPr>
            <a:endParaRPr lang="zh-CN" altLang="en-US" sz="2400" b="1" dirty="0"/>
          </a:p>
        </p:txBody>
      </p:sp>
      <p:sp>
        <p:nvSpPr>
          <p:cNvPr id="9" name="矩形 8">
            <a:extLst>
              <a:ext uri="{FF2B5EF4-FFF2-40B4-BE49-F238E27FC236}">
                <a16:creationId xmlns:a16="http://schemas.microsoft.com/office/drawing/2014/main" id="{7075582A-BD71-4058-B44F-29B76E3422DC}"/>
              </a:ext>
            </a:extLst>
          </p:cNvPr>
          <p:cNvSpPr/>
          <p:nvPr/>
        </p:nvSpPr>
        <p:spPr>
          <a:xfrm>
            <a:off x="251520" y="626084"/>
            <a:ext cx="8640960" cy="830997"/>
          </a:xfrm>
          <a:prstGeom prst="rect">
            <a:avLst/>
          </a:prstGeom>
        </p:spPr>
        <p:txBody>
          <a:bodyPr wrap="square">
            <a:spAutoFit/>
          </a:bodyPr>
          <a:lstStyle/>
          <a:p>
            <a:pPr marL="320040">
              <a:spcAft>
                <a:spcPts val="0"/>
              </a:spcAft>
            </a:pPr>
            <a:r>
              <a:rPr lang="zh-CN" altLang="en-US" sz="2400" dirty="0"/>
              <a:t>流水线是将组合路径分为好几个单独的计算延时近似相等的步骤，并在中间插入寄存器来提高吞吐率</a:t>
            </a:r>
            <a:r>
              <a:rPr lang="en-US" altLang="zh-CN" sz="2400" dirty="0"/>
              <a:t>(throughput)</a:t>
            </a:r>
            <a:r>
              <a:rPr lang="zh-CN" altLang="en-US" sz="2400" dirty="0"/>
              <a:t>的。</a:t>
            </a:r>
          </a:p>
        </p:txBody>
      </p:sp>
      <p:pic>
        <p:nvPicPr>
          <p:cNvPr id="2" name="图片 1">
            <a:extLst>
              <a:ext uri="{FF2B5EF4-FFF2-40B4-BE49-F238E27FC236}">
                <a16:creationId xmlns:a16="http://schemas.microsoft.com/office/drawing/2014/main" id="{50AE8D72-0A5A-4B60-9351-92C994EB95CD}"/>
              </a:ext>
            </a:extLst>
          </p:cNvPr>
          <p:cNvPicPr>
            <a:picLocks noChangeAspect="1"/>
          </p:cNvPicPr>
          <p:nvPr/>
        </p:nvPicPr>
        <p:blipFill>
          <a:blip r:embed="rId3"/>
          <a:stretch>
            <a:fillRect/>
          </a:stretch>
        </p:blipFill>
        <p:spPr>
          <a:xfrm>
            <a:off x="467544" y="2621794"/>
            <a:ext cx="8515350" cy="2828925"/>
          </a:xfrm>
          <a:prstGeom prst="rect">
            <a:avLst/>
          </a:prstGeom>
        </p:spPr>
      </p:pic>
    </p:spTree>
    <p:extLst>
      <p:ext uri="{BB962C8B-B14F-4D97-AF65-F5344CB8AC3E}">
        <p14:creationId xmlns:p14="http://schemas.microsoft.com/office/powerpoint/2010/main" val="362717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a:xfrm>
            <a:off x="323528" y="197577"/>
            <a:ext cx="8229600" cy="2007287"/>
          </a:xfrm>
        </p:spPr>
        <p:txBody>
          <a:bodyPr/>
          <a:lstStyle/>
          <a:p>
            <a:pPr marL="0" indent="0">
              <a:buNone/>
            </a:pPr>
            <a:r>
              <a:rPr lang="en-US" altLang="zh-CN" sz="2400" dirty="0"/>
              <a:t>1</a:t>
            </a:r>
            <a:r>
              <a:rPr lang="zh-CN" altLang="en-US" sz="2400" dirty="0"/>
              <a:t>）</a:t>
            </a:r>
            <a:r>
              <a:rPr lang="zh-CN" altLang="zh-CN" sz="2400" dirty="0"/>
              <a:t>性能和成本分析</a:t>
            </a:r>
            <a:endParaRPr lang="en-US" altLang="zh-CN" sz="2400" dirty="0"/>
          </a:p>
          <a:p>
            <a:pPr marL="0" indent="0">
              <a:buNone/>
            </a:pPr>
            <a:r>
              <a:rPr lang="zh-CN" altLang="zh-CN" sz="2400" dirty="0"/>
              <a:t>电路性能与面积都随流水线深度单调增加</a:t>
            </a:r>
            <a:r>
              <a:rPr lang="zh-CN" altLang="en-US" sz="2400" dirty="0"/>
              <a:t>，</a:t>
            </a:r>
            <a:r>
              <a:rPr lang="zh-CN" altLang="zh-CN" sz="2400" dirty="0"/>
              <a:t>延时也是如 此。一 个适当级数的流水线，且每级都有足够的深度，会大大降低 </a:t>
            </a:r>
            <a:r>
              <a:rPr lang="en-US" altLang="zh-CN" sz="2400" i="1" dirty="0"/>
              <a:t>AT </a:t>
            </a:r>
            <a:r>
              <a:rPr lang="zh-CN" altLang="zh-CN" sz="2400" dirty="0"/>
              <a:t>积。这种形式称为 粗粒度流水线 。</a:t>
            </a:r>
            <a:endParaRPr lang="en-US" altLang="zh-CN" sz="2400" dirty="0"/>
          </a:p>
          <a:p>
            <a:pPr marL="0" indent="0">
              <a:buNone/>
            </a:pPr>
            <a:r>
              <a:rPr lang="zh-CN" altLang="en-US" sz="2400" dirty="0"/>
              <a:t>当每级的组合延时接近寄存器延时，收益就会逐渐消失。对于</a:t>
            </a:r>
            <a:r>
              <a:rPr lang="en-US" altLang="zh-CN" sz="2400" dirty="0"/>
              <a:t>p</a:t>
            </a:r>
            <a:r>
              <a:rPr lang="zh-CN" altLang="en-US" sz="2400" dirty="0"/>
              <a:t>很大的情况，面积延时积主要由寄存器延时而不是负载函数决定。</a:t>
            </a:r>
          </a:p>
        </p:txBody>
      </p:sp>
      <p:pic>
        <p:nvPicPr>
          <p:cNvPr id="4" name="图片 3">
            <a:extLst>
              <a:ext uri="{FF2B5EF4-FFF2-40B4-BE49-F238E27FC236}">
                <a16:creationId xmlns:a16="http://schemas.microsoft.com/office/drawing/2014/main" id="{D3F4957F-0AAE-4406-8326-CEAC03E23B7C}"/>
              </a:ext>
            </a:extLst>
          </p:cNvPr>
          <p:cNvPicPr>
            <a:picLocks noChangeAspect="1"/>
          </p:cNvPicPr>
          <p:nvPr/>
        </p:nvPicPr>
        <p:blipFill>
          <a:blip r:embed="rId2"/>
          <a:stretch>
            <a:fillRect/>
          </a:stretch>
        </p:blipFill>
        <p:spPr>
          <a:xfrm>
            <a:off x="0" y="3095262"/>
            <a:ext cx="9144000" cy="3790122"/>
          </a:xfrm>
          <a:prstGeom prst="rect">
            <a:avLst/>
          </a:prstGeom>
        </p:spPr>
      </p:pic>
    </p:spTree>
    <p:extLst>
      <p:ext uri="{BB962C8B-B14F-4D97-AF65-F5344CB8AC3E}">
        <p14:creationId xmlns:p14="http://schemas.microsoft.com/office/powerpoint/2010/main" val="2837058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a:xfrm>
            <a:off x="323528" y="197577"/>
            <a:ext cx="8229600" cy="2137428"/>
          </a:xfrm>
        </p:spPr>
        <p:txBody>
          <a:bodyPr/>
          <a:lstStyle/>
          <a:p>
            <a:r>
              <a:rPr lang="zh-CN" altLang="zh-CN" sz="2400" dirty="0"/>
              <a:t>流水线可以实现的最大计算速率</a:t>
            </a:r>
            <a:endParaRPr lang="en-US" altLang="zh-CN" sz="2400" dirty="0"/>
          </a:p>
          <a:p>
            <a:pPr marL="0" indent="0">
              <a:buNone/>
            </a:pPr>
            <a:r>
              <a:rPr lang="zh-CN" altLang="zh-CN" sz="2400" dirty="0"/>
              <a:t>在两个连续的寄存器之间</a:t>
            </a:r>
            <a:r>
              <a:rPr lang="zh-CN" altLang="en-US" sz="2400" dirty="0"/>
              <a:t>加上</a:t>
            </a:r>
            <a:r>
              <a:rPr lang="zh-CN" altLang="zh-CN" sz="2400" dirty="0"/>
              <a:t>至少一个</a:t>
            </a:r>
            <a:r>
              <a:rPr lang="en-US" altLang="zh-CN" sz="2400" dirty="0"/>
              <a:t>2</a:t>
            </a:r>
            <a:r>
              <a:rPr lang="zh-CN" altLang="en-US" sz="2400" dirty="0"/>
              <a:t>输入的与非</a:t>
            </a:r>
            <a:r>
              <a:rPr lang="zh-CN" altLang="zh-CN" sz="2400" dirty="0"/>
              <a:t>门</a:t>
            </a:r>
            <a:endParaRPr lang="en-US" altLang="zh-CN" sz="2400" dirty="0"/>
          </a:p>
          <a:p>
            <a:pPr marL="0" indent="0">
              <a:buNone/>
            </a:pPr>
            <a:r>
              <a:rPr lang="zh-CN" altLang="en-US" sz="2400" dirty="0"/>
              <a:t>用 130 nm 标准单元库中2输入或非门和无复位的 D 触发器的典型数据代入公式 ，可以得到T≥18 ps+249 ps=267ps，大约3.7 GHz。</a:t>
            </a:r>
          </a:p>
          <a:p>
            <a:pPr marL="0" indent="0">
              <a:buNone/>
            </a:pPr>
            <a:endParaRPr lang="en-US" altLang="zh-CN" sz="2400" dirty="0"/>
          </a:p>
        </p:txBody>
      </p:sp>
      <p:pic>
        <p:nvPicPr>
          <p:cNvPr id="2" name="图片 1">
            <a:extLst>
              <a:ext uri="{FF2B5EF4-FFF2-40B4-BE49-F238E27FC236}">
                <a16:creationId xmlns:a16="http://schemas.microsoft.com/office/drawing/2014/main" id="{5F4A3B43-7A71-4E29-B6F8-B093198E684B}"/>
              </a:ext>
            </a:extLst>
          </p:cNvPr>
          <p:cNvPicPr>
            <a:picLocks noChangeAspect="1"/>
          </p:cNvPicPr>
          <p:nvPr/>
        </p:nvPicPr>
        <p:blipFill>
          <a:blip r:embed="rId2"/>
          <a:stretch>
            <a:fillRect/>
          </a:stretch>
        </p:blipFill>
        <p:spPr>
          <a:xfrm>
            <a:off x="67979" y="2335005"/>
            <a:ext cx="9144000" cy="565997"/>
          </a:xfrm>
          <a:prstGeom prst="rect">
            <a:avLst/>
          </a:prstGeom>
        </p:spPr>
      </p:pic>
    </p:spTree>
    <p:extLst>
      <p:ext uri="{BB962C8B-B14F-4D97-AF65-F5344CB8AC3E}">
        <p14:creationId xmlns:p14="http://schemas.microsoft.com/office/powerpoint/2010/main" val="3946243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6B88D-9AE1-472F-ADBF-B376B740E547}"/>
              </a:ext>
            </a:extLst>
          </p:cNvPr>
          <p:cNvSpPr>
            <a:spLocks noGrp="1"/>
          </p:cNvSpPr>
          <p:nvPr>
            <p:ph idx="1"/>
          </p:nvPr>
        </p:nvSpPr>
        <p:spPr>
          <a:xfrm>
            <a:off x="323528" y="197577"/>
            <a:ext cx="8229600" cy="1143191"/>
          </a:xfrm>
        </p:spPr>
        <p:txBody>
          <a:bodyPr/>
          <a:lstStyle/>
          <a:p>
            <a:r>
              <a:rPr lang="zh-CN" altLang="en-US" sz="2400" dirty="0"/>
              <a:t>多少级能够得到最优的流水线效率</a:t>
            </a:r>
            <a:r>
              <a:rPr lang="en-US" altLang="zh-CN" sz="2400" dirty="0"/>
              <a:t>?</a:t>
            </a:r>
          </a:p>
          <a:p>
            <a:pPr marL="0" indent="0">
              <a:buNone/>
            </a:pPr>
            <a:r>
              <a:rPr lang="zh-CN" altLang="zh-CN" sz="2400" dirty="0"/>
              <a:t>最优的硬件效率意味着最小的面积时间积</a:t>
            </a:r>
            <a:endParaRPr lang="zh-CN" altLang="en-US" sz="2400" dirty="0"/>
          </a:p>
          <a:p>
            <a:pPr marL="0" indent="0">
              <a:buNone/>
            </a:pPr>
            <a:endParaRPr lang="en-US" altLang="zh-CN" sz="2400" dirty="0"/>
          </a:p>
        </p:txBody>
      </p:sp>
      <p:sp>
        <p:nvSpPr>
          <p:cNvPr id="6" name="内容占位符 2">
            <a:extLst>
              <a:ext uri="{FF2B5EF4-FFF2-40B4-BE49-F238E27FC236}">
                <a16:creationId xmlns:a16="http://schemas.microsoft.com/office/drawing/2014/main" id="{A47E953D-EA88-4278-9F48-D177D05227D7}"/>
              </a:ext>
            </a:extLst>
          </p:cNvPr>
          <p:cNvSpPr txBox="1">
            <a:spLocks/>
          </p:cNvSpPr>
          <p:nvPr/>
        </p:nvSpPr>
        <p:spPr bwMode="auto">
          <a:xfrm>
            <a:off x="350572" y="3212976"/>
            <a:ext cx="8229600" cy="213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dirty="0"/>
              <a:t>为寻求一个经济的解决方案，函数越复杂，它支持的流水线级数就越多。当流水线数目超过</a:t>
            </a:r>
            <a:r>
              <a:rPr lang="en-US" altLang="zh-CN" sz="2400" dirty="0"/>
              <a:t>P</a:t>
            </a:r>
            <a:r>
              <a:rPr lang="en-US" altLang="zh-CN" sz="2000" dirty="0"/>
              <a:t>0</a:t>
            </a:r>
            <a:r>
              <a:rPr lang="zh-CN" altLang="en-US" sz="2400" dirty="0"/>
              <a:t>，增加更多流水线寄存器会导致面积时间积恶化，即使性能仍然被进一步提高。实 际上，在达到 </a:t>
            </a:r>
            <a:r>
              <a:rPr lang="en-US" altLang="zh-CN" sz="2400" dirty="0"/>
              <a:t>P</a:t>
            </a:r>
            <a:r>
              <a:rPr lang="en-US" altLang="zh-CN" sz="2000" dirty="0"/>
              <a:t>0</a:t>
            </a:r>
            <a:r>
              <a:rPr lang="zh-CN" altLang="en-US" sz="2400" dirty="0"/>
              <a:t>之前，效率就很可能下降了。</a:t>
            </a:r>
            <a:endParaRPr lang="en-US" altLang="zh-CN" sz="2400" dirty="0"/>
          </a:p>
        </p:txBody>
      </p:sp>
      <p:pic>
        <p:nvPicPr>
          <p:cNvPr id="4" name="图片 3">
            <a:extLst>
              <a:ext uri="{FF2B5EF4-FFF2-40B4-BE49-F238E27FC236}">
                <a16:creationId xmlns:a16="http://schemas.microsoft.com/office/drawing/2014/main" id="{0E697F61-A5AC-40DB-9948-F9849F7FEC1A}"/>
              </a:ext>
            </a:extLst>
          </p:cNvPr>
          <p:cNvPicPr>
            <a:picLocks noChangeAspect="1"/>
          </p:cNvPicPr>
          <p:nvPr/>
        </p:nvPicPr>
        <p:blipFill>
          <a:blip r:embed="rId3"/>
          <a:stretch>
            <a:fillRect/>
          </a:stretch>
        </p:blipFill>
        <p:spPr>
          <a:xfrm>
            <a:off x="2267744" y="1196752"/>
            <a:ext cx="3028950" cy="1733550"/>
          </a:xfrm>
          <a:prstGeom prst="rect">
            <a:avLst/>
          </a:prstGeom>
        </p:spPr>
      </p:pic>
    </p:spTree>
    <p:extLst>
      <p:ext uri="{BB962C8B-B14F-4D97-AF65-F5344CB8AC3E}">
        <p14:creationId xmlns:p14="http://schemas.microsoft.com/office/powerpoint/2010/main" val="334132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a:t>
            </a:r>
            <a:r>
              <a:rPr lang="zh-CN" altLang="en-US" sz="2400" dirty="0"/>
              <a:t>）</a:t>
            </a:r>
            <a:r>
              <a:rPr lang="en-US" altLang="zh-CN" sz="2400" dirty="0"/>
              <a:t>. </a:t>
            </a:r>
            <a:r>
              <a:rPr lang="zh-CN" altLang="zh-CN" sz="2400" dirty="0"/>
              <a:t>有多个前馈通路的流水线</a:t>
            </a:r>
            <a:endParaRPr lang="zh-CN" altLang="en-US" sz="2400" dirty="0"/>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8"/>
            <a:ext cx="8229600" cy="3096344"/>
          </a:xfrm>
        </p:spPr>
        <p:txBody>
          <a:bodyPr/>
          <a:lstStyle/>
          <a:p>
            <a:pPr marL="0" indent="0">
              <a:buNone/>
            </a:pPr>
            <a:r>
              <a:rPr lang="zh-CN" altLang="zh-CN" sz="2400" dirty="0"/>
              <a:t>为了保证整体的功能正确，在一个信号传播路径上引入的任何延时必须要在它的每个并行路径 上插入额外的寄存器来平衡。</a:t>
            </a:r>
            <a:endParaRPr lang="en-US" altLang="zh-CN" sz="2400" dirty="0"/>
          </a:p>
          <a:p>
            <a:pPr marL="0" indent="0">
              <a:buNone/>
            </a:pPr>
            <a:endParaRPr lang="en-US" altLang="zh-CN" sz="2400" dirty="0"/>
          </a:p>
          <a:p>
            <a:pPr marL="0" indent="0">
              <a:buNone/>
            </a:pPr>
            <a:r>
              <a:rPr lang="zh-CN" altLang="en-US" sz="2400" dirty="0"/>
              <a:t>注意：</a:t>
            </a:r>
            <a:r>
              <a:rPr lang="zh-CN" altLang="zh-CN" sz="2400" dirty="0"/>
              <a:t>除非这些填隙寄存器有助于分割那里的组合逻辑深度，否则它们就会 带来显著的面积和能量损失，尤其对于</a:t>
            </a:r>
            <a:r>
              <a:rPr lang="en-US" altLang="zh-CN" sz="2400" dirty="0"/>
              <a:t>p</a:t>
            </a:r>
            <a:r>
              <a:rPr lang="zh-CN" altLang="zh-CN" sz="2400" dirty="0"/>
              <a:t>很大的深流水线。</a:t>
            </a:r>
            <a:endParaRPr lang="zh-CN" altLang="en-US" sz="2400" dirty="0"/>
          </a:p>
        </p:txBody>
      </p:sp>
    </p:spTree>
    <p:extLst>
      <p:ext uri="{BB962C8B-B14F-4D97-AF65-F5344CB8AC3E}">
        <p14:creationId xmlns:p14="http://schemas.microsoft.com/office/powerpoint/2010/main" val="135557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D85D8-4E81-48DD-8DA7-3347CA76EC71}"/>
              </a:ext>
            </a:extLst>
          </p:cNvPr>
          <p:cNvSpPr>
            <a:spLocks noGrp="1"/>
          </p:cNvSpPr>
          <p:nvPr>
            <p:ph type="title"/>
          </p:nvPr>
        </p:nvSpPr>
        <p:spPr>
          <a:xfrm>
            <a:off x="156103" y="11266"/>
            <a:ext cx="8229600" cy="897454"/>
          </a:xfrm>
        </p:spPr>
        <p:txBody>
          <a:bodyPr/>
          <a:lstStyle/>
          <a:p>
            <a:r>
              <a:rPr lang="en-US" altLang="zh-CN" dirty="0"/>
              <a:t>2.2 </a:t>
            </a:r>
            <a:r>
              <a:rPr lang="zh-CN" altLang="en-US" dirty="0"/>
              <a:t>两种架构</a:t>
            </a:r>
            <a:r>
              <a:rPr lang="en-US" altLang="zh-CN" dirty="0"/>
              <a:t> </a:t>
            </a:r>
            <a:endParaRPr lang="zh-CN" altLang="en-US" dirty="0"/>
          </a:p>
        </p:txBody>
      </p:sp>
      <p:pic>
        <p:nvPicPr>
          <p:cNvPr id="10" name="图片 9">
            <a:extLst>
              <a:ext uri="{FF2B5EF4-FFF2-40B4-BE49-F238E27FC236}">
                <a16:creationId xmlns:a16="http://schemas.microsoft.com/office/drawing/2014/main" id="{56AB988D-85EB-48BE-A218-1BF3C40A388D}"/>
              </a:ext>
            </a:extLst>
          </p:cNvPr>
          <p:cNvPicPr>
            <a:picLocks noChangeAspect="1"/>
          </p:cNvPicPr>
          <p:nvPr/>
        </p:nvPicPr>
        <p:blipFill>
          <a:blip r:embed="rId3"/>
          <a:stretch>
            <a:fillRect/>
          </a:stretch>
        </p:blipFill>
        <p:spPr>
          <a:xfrm>
            <a:off x="676585" y="807039"/>
            <a:ext cx="7790829" cy="6006337"/>
          </a:xfrm>
          <a:prstGeom prst="rect">
            <a:avLst/>
          </a:prstGeom>
        </p:spPr>
      </p:pic>
    </p:spTree>
    <p:extLst>
      <p:ext uri="{BB962C8B-B14F-4D97-AF65-F5344CB8AC3E}">
        <p14:creationId xmlns:p14="http://schemas.microsoft.com/office/powerpoint/2010/main" val="2748628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331C8A-5091-4CB8-870F-0C6733D71F25}"/>
              </a:ext>
            </a:extLst>
          </p:cNvPr>
          <p:cNvPicPr>
            <a:picLocks noChangeAspect="1"/>
          </p:cNvPicPr>
          <p:nvPr/>
        </p:nvPicPr>
        <p:blipFill>
          <a:blip r:embed="rId2"/>
          <a:stretch>
            <a:fillRect/>
          </a:stretch>
        </p:blipFill>
        <p:spPr>
          <a:xfrm>
            <a:off x="0" y="864454"/>
            <a:ext cx="9144000" cy="5129092"/>
          </a:xfrm>
          <a:prstGeom prst="rect">
            <a:avLst/>
          </a:prstGeom>
        </p:spPr>
      </p:pic>
    </p:spTree>
    <p:extLst>
      <p:ext uri="{BB962C8B-B14F-4D97-AF65-F5344CB8AC3E}">
        <p14:creationId xmlns:p14="http://schemas.microsoft.com/office/powerpoint/2010/main" val="3403194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2.4.4 </a:t>
            </a:r>
            <a:r>
              <a:rPr lang="zh-CN" altLang="en-US" sz="2400" dirty="0"/>
              <a:t>复制</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8"/>
            <a:ext cx="8229600" cy="3744415"/>
          </a:xfrm>
        </p:spPr>
        <p:txBody>
          <a:bodyPr/>
          <a:lstStyle/>
          <a:p>
            <a:pPr marL="0" indent="0">
              <a:buNone/>
            </a:pPr>
            <a:r>
              <a:rPr lang="zh-CN" altLang="en-US" sz="2400" dirty="0"/>
              <a:t>复制是一种强力提高性能的方案</a:t>
            </a:r>
            <a:r>
              <a:rPr lang="en-US" altLang="zh-CN" sz="2400" dirty="0"/>
              <a:t>:</a:t>
            </a:r>
            <a:r>
              <a:rPr lang="zh-CN" altLang="en-US" sz="2400" dirty="0"/>
              <a:t>如果一个功能单元不够，那就多用几个。通过为</a:t>
            </a:r>
            <a:r>
              <a:rPr lang="en-US" altLang="zh-CN" sz="2400" dirty="0"/>
              <a:t>/</a:t>
            </a:r>
            <a:r>
              <a:rPr lang="zh-CN" altLang="en-US" sz="2400" dirty="0"/>
              <a:t>提供 </a:t>
            </a:r>
            <a:r>
              <a:rPr lang="en-US" altLang="zh-CN" sz="2400" dirty="0"/>
              <a:t>q </a:t>
            </a:r>
            <a:r>
              <a:rPr lang="zh-CN" altLang="en-US" sz="2400" dirty="0"/>
              <a:t>个相 同的功能单元和让它们每个以循环方式处理 </a:t>
            </a:r>
            <a:r>
              <a:rPr lang="en-US" altLang="zh-CN" sz="2400" dirty="0"/>
              <a:t>q</a:t>
            </a:r>
            <a:r>
              <a:rPr lang="zh-CN" altLang="en-US" sz="2400" dirty="0"/>
              <a:t>个数据项中的一个来得到井发性。</a:t>
            </a:r>
            <a:endParaRPr lang="en-US" altLang="zh-CN" sz="2400" dirty="0"/>
          </a:p>
          <a:p>
            <a:pPr marL="0" indent="0">
              <a:buNone/>
            </a:pPr>
            <a:endParaRPr lang="en-US" altLang="zh-CN" sz="2400" dirty="0"/>
          </a:p>
          <a:p>
            <a:pPr marL="0" indent="0">
              <a:buNone/>
            </a:pPr>
            <a:r>
              <a:rPr lang="zh-CN" altLang="en-US" sz="2400" dirty="0"/>
              <a:t>复制基本上就是用面积换取速度。除了控制开销，面积时间积保持相同。</a:t>
            </a:r>
            <a:endParaRPr lang="en-US" altLang="zh-CN" sz="2400" dirty="0"/>
          </a:p>
          <a:p>
            <a:pPr marL="0" indent="0">
              <a:buNone/>
            </a:pPr>
            <a:endParaRPr lang="en-US" altLang="zh-CN" sz="2400" dirty="0"/>
          </a:p>
          <a:p>
            <a:pPr marL="0" indent="0">
              <a:buNone/>
            </a:pPr>
            <a:r>
              <a:rPr lang="zh-CN" altLang="en-US" sz="2400" dirty="0"/>
              <a:t>只要流水线寄存器不成为电路尺寸和性能的主要部分，流水线都要比复制更有吸引力。</a:t>
            </a:r>
          </a:p>
        </p:txBody>
      </p:sp>
    </p:spTree>
    <p:extLst>
      <p:ext uri="{BB962C8B-B14F-4D97-AF65-F5344CB8AC3E}">
        <p14:creationId xmlns:p14="http://schemas.microsoft.com/office/powerpoint/2010/main" val="3791588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46352E1-212E-476D-A521-9A92C255E853}"/>
              </a:ext>
            </a:extLst>
          </p:cNvPr>
          <p:cNvPicPr>
            <a:picLocks noChangeAspect="1"/>
          </p:cNvPicPr>
          <p:nvPr/>
        </p:nvPicPr>
        <p:blipFill>
          <a:blip r:embed="rId2"/>
          <a:stretch>
            <a:fillRect/>
          </a:stretch>
        </p:blipFill>
        <p:spPr>
          <a:xfrm>
            <a:off x="0" y="108527"/>
            <a:ext cx="9144000" cy="6640945"/>
          </a:xfrm>
          <a:prstGeom prst="rect">
            <a:avLst/>
          </a:prstGeom>
        </p:spPr>
      </p:pic>
    </p:spTree>
    <p:extLst>
      <p:ext uri="{BB962C8B-B14F-4D97-AF65-F5344CB8AC3E}">
        <p14:creationId xmlns:p14="http://schemas.microsoft.com/office/powerpoint/2010/main" val="254249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2.4.5 </a:t>
            </a:r>
            <a:r>
              <a:rPr lang="zh-CN" altLang="en-US" sz="2400"/>
              <a:t>时间共享（多路复用或者资源共享）</a:t>
            </a:r>
            <a:endParaRPr lang="zh-CN" altLang="en-US" sz="2400" dirty="0"/>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2952327"/>
          </a:xfrm>
        </p:spPr>
        <p:txBody>
          <a:bodyPr/>
          <a:lstStyle/>
          <a:p>
            <a:pPr marL="0" indent="0">
              <a:buNone/>
            </a:pPr>
            <a:r>
              <a:rPr lang="zh-CN" altLang="en-US" sz="2400" dirty="0"/>
              <a:t>考虑下图 所示的多 个并行数据流处理的情况。注意处理函数</a:t>
            </a:r>
            <a:r>
              <a:rPr lang="en-US" altLang="zh-CN" sz="2400" dirty="0"/>
              <a:t>f/g/h </a:t>
            </a:r>
            <a:r>
              <a:rPr lang="zh-CN" altLang="en-US" sz="2400" dirty="0"/>
              <a:t>可能</a:t>
            </a:r>
            <a:r>
              <a:rPr lang="en-US" altLang="zh-CN" sz="2400" dirty="0"/>
              <a:t>(</a:t>
            </a:r>
            <a:r>
              <a:rPr lang="zh-CN" altLang="en-US" sz="2400" dirty="0"/>
              <a:t>但是不必须</a:t>
            </a:r>
            <a:r>
              <a:rPr lang="en-US" altLang="zh-CN" sz="2400" dirty="0"/>
              <a:t>)</a:t>
            </a:r>
            <a:r>
              <a:rPr lang="zh-CN" altLang="en-US" sz="2400" dirty="0"/>
              <a:t>是相同的。这种情况里， 同形架构需要为这 三个运算安排单独的处理功能单元。</a:t>
            </a:r>
            <a:endParaRPr lang="en-US" altLang="zh-CN" sz="2400" dirty="0"/>
          </a:p>
          <a:p>
            <a:pPr marL="0" indent="0">
              <a:buNone/>
            </a:pPr>
            <a:r>
              <a:rPr lang="zh-CN" altLang="en-US" sz="2400" dirty="0"/>
              <a:t>在图像信号处理中可能就是这样的选择，大量专用的但是相对简单的处理单元在一个或两个方向上重复，数据交换主要是局部的。</a:t>
            </a:r>
          </a:p>
        </p:txBody>
      </p:sp>
      <p:pic>
        <p:nvPicPr>
          <p:cNvPr id="4" name="图片 3">
            <a:extLst>
              <a:ext uri="{FF2B5EF4-FFF2-40B4-BE49-F238E27FC236}">
                <a16:creationId xmlns:a16="http://schemas.microsoft.com/office/drawing/2014/main" id="{00CC4F6A-7003-421B-BF91-6F7EABC5451B}"/>
              </a:ext>
            </a:extLst>
          </p:cNvPr>
          <p:cNvPicPr>
            <a:picLocks noChangeAspect="1"/>
          </p:cNvPicPr>
          <p:nvPr/>
        </p:nvPicPr>
        <p:blipFill>
          <a:blip r:embed="rId2"/>
          <a:stretch>
            <a:fillRect/>
          </a:stretch>
        </p:blipFill>
        <p:spPr>
          <a:xfrm>
            <a:off x="0" y="3511063"/>
            <a:ext cx="9144000" cy="2952327"/>
          </a:xfrm>
          <a:prstGeom prst="rect">
            <a:avLst/>
          </a:prstGeom>
        </p:spPr>
      </p:pic>
    </p:spTree>
    <p:extLst>
      <p:ext uri="{BB962C8B-B14F-4D97-AF65-F5344CB8AC3E}">
        <p14:creationId xmlns:p14="http://schemas.microsoft.com/office/powerpoint/2010/main" val="3082966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ECF0C27-EE5B-457F-9855-E99F3EB93B8C}"/>
              </a:ext>
            </a:extLst>
          </p:cNvPr>
          <p:cNvPicPr>
            <a:picLocks noChangeAspect="1"/>
          </p:cNvPicPr>
          <p:nvPr/>
        </p:nvPicPr>
        <p:blipFill>
          <a:blip r:embed="rId2"/>
          <a:stretch>
            <a:fillRect/>
          </a:stretch>
        </p:blipFill>
        <p:spPr>
          <a:xfrm>
            <a:off x="661987" y="548680"/>
            <a:ext cx="7820025" cy="5000625"/>
          </a:xfrm>
          <a:prstGeom prst="rect">
            <a:avLst/>
          </a:prstGeom>
        </p:spPr>
      </p:pic>
    </p:spTree>
    <p:extLst>
      <p:ext uri="{BB962C8B-B14F-4D97-AF65-F5344CB8AC3E}">
        <p14:creationId xmlns:p14="http://schemas.microsoft.com/office/powerpoint/2010/main" val="1568800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2.4.6 </a:t>
            </a:r>
            <a:r>
              <a:rPr lang="zh-CN" altLang="en-US" sz="2400" dirty="0"/>
              <a:t>结合变换</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5184575"/>
          </a:xfrm>
        </p:spPr>
        <p:txBody>
          <a:bodyPr/>
          <a:lstStyle/>
          <a:p>
            <a:pPr marL="0" indent="0">
              <a:buNone/>
            </a:pPr>
            <a:r>
              <a:rPr lang="zh-CN" altLang="en-US" dirty="0"/>
              <a:t>结合变换</a:t>
            </a:r>
            <a:r>
              <a:rPr lang="zh-CN" altLang="zh-CN" dirty="0"/>
              <a:t>也称为运算符重排序和链</a:t>
            </a:r>
            <a:r>
              <a:rPr lang="en-US" altLang="zh-CN" dirty="0"/>
              <a:t>/</a:t>
            </a:r>
            <a:r>
              <a:rPr lang="zh-CN" altLang="zh-CN" dirty="0"/>
              <a:t>树形转换</a:t>
            </a:r>
            <a:r>
              <a:rPr lang="zh-CN" altLang="en-US" dirty="0"/>
              <a:t>，它利用</a:t>
            </a:r>
            <a:r>
              <a:rPr lang="zh-CN" altLang="zh-CN" dirty="0"/>
              <a:t>代数特性</a:t>
            </a:r>
            <a:r>
              <a:rPr lang="zh-CN" altLang="en-US" dirty="0"/>
              <a:t>中的</a:t>
            </a:r>
            <a:r>
              <a:rPr lang="zh-CN" altLang="zh-CN" dirty="0"/>
              <a:t>结合律。结合律可以利用在</a:t>
            </a:r>
            <a:r>
              <a:rPr lang="zh-CN" altLang="en-US" dirty="0"/>
              <a:t>：</a:t>
            </a:r>
            <a:endParaRPr lang="en-US" altLang="zh-CN" sz="2400" dirty="0"/>
          </a:p>
          <a:p>
            <a:pPr>
              <a:buFont typeface="Wingdings" panose="05000000000000000000" pitchFamily="2" charset="2"/>
              <a:buChar char="u"/>
            </a:pPr>
            <a:r>
              <a:rPr lang="zh-CN" altLang="zh-CN" dirty="0"/>
              <a:t>将链式结构转换为树形，或反之</a:t>
            </a:r>
            <a:endParaRPr lang="en-US" altLang="zh-CN" dirty="0"/>
          </a:p>
          <a:p>
            <a:pPr>
              <a:buFont typeface="Wingdings" panose="05000000000000000000" pitchFamily="2" charset="2"/>
              <a:buChar char="u"/>
            </a:pPr>
            <a:r>
              <a:rPr lang="zh-CN" altLang="zh-CN" dirty="0"/>
              <a:t>重新排序运算来适应到达时间比其他晚的输入数据</a:t>
            </a:r>
            <a:endParaRPr lang="en-US" altLang="zh-CN" dirty="0"/>
          </a:p>
          <a:p>
            <a:pPr>
              <a:buFont typeface="Wingdings" panose="05000000000000000000" pitchFamily="2" charset="2"/>
              <a:buChar char="u"/>
            </a:pPr>
            <a:r>
              <a:rPr lang="zh-CN" altLang="zh-CN" dirty="0"/>
              <a:t>把一个链中的执行顺 序反过来</a:t>
            </a:r>
            <a:endParaRPr lang="en-US" altLang="zh-CN" dirty="0"/>
          </a:p>
          <a:p>
            <a:pPr>
              <a:buFont typeface="Wingdings" panose="05000000000000000000" pitchFamily="2" charset="2"/>
              <a:buChar char="u"/>
            </a:pPr>
            <a:r>
              <a:rPr lang="zh-CN" altLang="zh-CN" dirty="0"/>
              <a:t>将一个运算从递归环路转移到环路外</a:t>
            </a:r>
            <a:endParaRPr lang="zh-CN" altLang="en-US" sz="2400" dirty="0"/>
          </a:p>
        </p:txBody>
      </p:sp>
    </p:spTree>
    <p:extLst>
      <p:ext uri="{BB962C8B-B14F-4D97-AF65-F5344CB8AC3E}">
        <p14:creationId xmlns:p14="http://schemas.microsoft.com/office/powerpoint/2010/main" val="2755796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69D0CA-FCD5-49BE-A341-C4049B92D250}"/>
              </a:ext>
            </a:extLst>
          </p:cNvPr>
          <p:cNvPicPr>
            <a:picLocks noChangeAspect="1"/>
          </p:cNvPicPr>
          <p:nvPr/>
        </p:nvPicPr>
        <p:blipFill>
          <a:blip r:embed="rId2"/>
          <a:stretch>
            <a:fillRect/>
          </a:stretch>
        </p:blipFill>
        <p:spPr>
          <a:xfrm>
            <a:off x="179512" y="893520"/>
            <a:ext cx="8784976" cy="5991864"/>
          </a:xfrm>
          <a:prstGeom prst="rect">
            <a:avLst/>
          </a:prstGeom>
        </p:spPr>
      </p:pic>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323528" y="44624"/>
            <a:ext cx="7416824" cy="1039142"/>
          </a:xfrm>
        </p:spPr>
        <p:txBody>
          <a:bodyPr/>
          <a:lstStyle/>
          <a:p>
            <a:pPr algn="l"/>
            <a:r>
              <a:rPr lang="zh-CN" altLang="en-US" sz="2400" dirty="0"/>
              <a:t>例：在</a:t>
            </a:r>
            <a:r>
              <a:rPr lang="en-US" altLang="zh-CN" sz="2400" dirty="0"/>
              <a:t>N</a:t>
            </a:r>
            <a:r>
              <a:rPr lang="zh-CN" altLang="en-US" sz="2400" dirty="0"/>
              <a:t>个输入值中寻找最小值：</a:t>
            </a:r>
            <a:br>
              <a:rPr lang="en-US" altLang="zh-CN" sz="2400" dirty="0"/>
            </a:br>
            <a:r>
              <a:rPr lang="en-US" altLang="zh-CN" sz="2400" i="1" dirty="0"/>
              <a:t>y(k) </a:t>
            </a:r>
            <a:r>
              <a:rPr lang="en-US" altLang="zh-CN" sz="2400" dirty="0"/>
              <a:t>= </a:t>
            </a:r>
            <a:r>
              <a:rPr lang="en-US" altLang="zh-CN" sz="2400" i="1" dirty="0"/>
              <a:t>min(x</a:t>
            </a:r>
            <a:r>
              <a:rPr lang="en-US" altLang="zh-CN" sz="1800" i="1" dirty="0"/>
              <a:t>i</a:t>
            </a:r>
            <a:r>
              <a:rPr lang="en-US" altLang="zh-CN" sz="2400" i="1" dirty="0"/>
              <a:t> (k))	</a:t>
            </a:r>
            <a:r>
              <a:rPr lang="en-US" altLang="zh-CN" sz="2400" dirty="0" err="1"/>
              <a:t>i</a:t>
            </a:r>
            <a:r>
              <a:rPr lang="en-US" altLang="zh-CN" sz="2400" dirty="0"/>
              <a:t>= 0</a:t>
            </a:r>
            <a:r>
              <a:rPr lang="zh-CN" altLang="zh-CN" sz="2400" dirty="0"/>
              <a:t>，</a:t>
            </a:r>
            <a:r>
              <a:rPr lang="en-US" altLang="zh-CN" sz="2400" dirty="0"/>
              <a:t>1</a:t>
            </a:r>
            <a:r>
              <a:rPr lang="zh-CN" altLang="zh-CN" sz="2400" dirty="0"/>
              <a:t>，…，</a:t>
            </a:r>
            <a:r>
              <a:rPr lang="en-US" altLang="zh-CN" sz="2400" dirty="0"/>
              <a:t>(N-1)</a:t>
            </a:r>
            <a:endParaRPr lang="zh-CN" altLang="en-US" sz="2400" dirty="0"/>
          </a:p>
        </p:txBody>
      </p:sp>
    </p:spTree>
    <p:extLst>
      <p:ext uri="{BB962C8B-B14F-4D97-AF65-F5344CB8AC3E}">
        <p14:creationId xmlns:p14="http://schemas.microsoft.com/office/powerpoint/2010/main" val="875821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2.4.5 </a:t>
            </a:r>
            <a:r>
              <a:rPr lang="zh-CN" altLang="en-US" sz="2400" dirty="0"/>
              <a:t>临时数据存储</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5184575"/>
          </a:xfrm>
        </p:spPr>
        <p:txBody>
          <a:bodyPr/>
          <a:lstStyle/>
          <a:p>
            <a:pPr marL="0" indent="0">
              <a:buNone/>
            </a:pPr>
            <a:r>
              <a:rPr lang="zh-CN" altLang="en-US" dirty="0"/>
              <a:t>临时数据存储的主要方法如下所示</a:t>
            </a:r>
            <a:r>
              <a:rPr lang="en-US" altLang="zh-CN" dirty="0"/>
              <a:t>:</a:t>
            </a:r>
          </a:p>
          <a:p>
            <a:r>
              <a:rPr lang="zh-CN" altLang="en-US" dirty="0"/>
              <a:t>片上寄存器</a:t>
            </a:r>
          </a:p>
          <a:p>
            <a:r>
              <a:rPr lang="zh-CN" altLang="en-US" dirty="0"/>
              <a:t>片上存储器</a:t>
            </a:r>
          </a:p>
          <a:p>
            <a:r>
              <a:rPr lang="zh-CN" altLang="en-US" dirty="0"/>
              <a:t>片外存储器</a:t>
            </a:r>
            <a:r>
              <a:rPr lang="en-US" altLang="zh-CN" dirty="0"/>
              <a:t>(SRAM/FLASH/DRAM)</a:t>
            </a:r>
          </a:p>
          <a:p>
            <a:pPr marL="0" indent="0">
              <a:buNone/>
            </a:pPr>
            <a:r>
              <a:rPr lang="zh-CN" altLang="en-US" dirty="0"/>
              <a:t>不同存储方式，对于数据的访问方法而言，存在巨大的差别，这也是架构设计中需要重点考虑的内容</a:t>
            </a:r>
            <a:endParaRPr lang="en-US" altLang="zh-CN" dirty="0"/>
          </a:p>
        </p:txBody>
      </p:sp>
    </p:spTree>
    <p:extLst>
      <p:ext uri="{BB962C8B-B14F-4D97-AF65-F5344CB8AC3E}">
        <p14:creationId xmlns:p14="http://schemas.microsoft.com/office/powerpoint/2010/main" val="138507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5184575"/>
          </a:xfrm>
        </p:spPr>
        <p:txBody>
          <a:bodyPr/>
          <a:lstStyle/>
          <a:p>
            <a:pPr>
              <a:buFont typeface="Wingdings" panose="05000000000000000000" pitchFamily="2" charset="2"/>
              <a:buChar char="u"/>
            </a:pPr>
            <a:r>
              <a:rPr lang="zh-CN" altLang="en-US" sz="2800" dirty="0"/>
              <a:t>数据访问模式</a:t>
            </a:r>
            <a:endParaRPr lang="en-US" altLang="zh-CN" sz="2800" dirty="0"/>
          </a:p>
          <a:p>
            <a:pPr marL="0" indent="0">
              <a:buNone/>
            </a:pPr>
            <a:r>
              <a:rPr lang="zh-CN" altLang="zh-CN" sz="2800" dirty="0"/>
              <a:t>标准的单端口</a:t>
            </a:r>
            <a:r>
              <a:rPr lang="en-US" altLang="zh-CN" sz="2800" dirty="0"/>
              <a:t>SRAM</a:t>
            </a:r>
            <a:r>
              <a:rPr lang="zh-CN" altLang="en-US" sz="2800" dirty="0"/>
              <a:t>只能</a:t>
            </a:r>
            <a:r>
              <a:rPr lang="zh-CN" altLang="zh-CN" sz="2800" dirty="0"/>
              <a:t>一个接一个访问数据字</a:t>
            </a:r>
            <a:endParaRPr lang="en-US" altLang="zh-CN" sz="2800" dirty="0"/>
          </a:p>
          <a:p>
            <a:pPr marL="0" indent="0">
              <a:buNone/>
            </a:pPr>
            <a:r>
              <a:rPr lang="zh-CN" altLang="en-US" sz="2800" dirty="0"/>
              <a:t>寄存器可以任意访问</a:t>
            </a:r>
          </a:p>
          <a:p>
            <a:pPr>
              <a:buFont typeface="Wingdings" panose="05000000000000000000" pitchFamily="2" charset="2"/>
              <a:buChar char="u"/>
            </a:pPr>
            <a:r>
              <a:rPr lang="zh-CN" altLang="en-US" sz="2800" dirty="0"/>
              <a:t>可用的存储器配置和面积占用</a:t>
            </a:r>
            <a:endParaRPr lang="en-US" altLang="zh-CN" sz="2800" dirty="0"/>
          </a:p>
          <a:p>
            <a:pPr marL="0" indent="0">
              <a:buNone/>
            </a:pPr>
            <a:r>
              <a:rPr lang="zh-CN" altLang="en-US" sz="2800" dirty="0"/>
              <a:t>当存储单元使用较多时，</a:t>
            </a:r>
            <a:r>
              <a:rPr lang="en-US" altLang="zh-CN" sz="2800" dirty="0"/>
              <a:t>RAM</a:t>
            </a:r>
            <a:r>
              <a:rPr lang="zh-CN" altLang="en-US" sz="2800" dirty="0"/>
              <a:t>比寄存器更节省面积</a:t>
            </a:r>
          </a:p>
          <a:p>
            <a:pPr>
              <a:buFont typeface="Wingdings" panose="05000000000000000000" pitchFamily="2" charset="2"/>
              <a:buChar char="u"/>
            </a:pPr>
            <a:r>
              <a:rPr lang="zh-CN" altLang="en-US" sz="2800" dirty="0"/>
              <a:t>存储容量</a:t>
            </a:r>
            <a:endParaRPr lang="en-US" altLang="zh-CN" sz="2800" dirty="0"/>
          </a:p>
          <a:p>
            <a:pPr marL="0" indent="0">
              <a:buNone/>
            </a:pPr>
            <a:r>
              <a:rPr lang="zh-CN" altLang="en-US" sz="2800" dirty="0"/>
              <a:t>嵌入式存储器比不上</a:t>
            </a:r>
            <a:r>
              <a:rPr lang="en-US" altLang="zh-CN" sz="2800" dirty="0"/>
              <a:t>RAM</a:t>
            </a:r>
            <a:r>
              <a:rPr lang="zh-CN" altLang="en-US" sz="2800" dirty="0"/>
              <a:t>商品提供的巨大存储容量。可用的最高密度的存储器芯片是单管单元实现的</a:t>
            </a:r>
            <a:r>
              <a:rPr lang="en-US" altLang="zh-CN" sz="2800" dirty="0"/>
              <a:t>DRAM</a:t>
            </a:r>
            <a:r>
              <a:rPr lang="zh-CN" altLang="en-US" sz="2800" dirty="0"/>
              <a:t>，而嵌入</a:t>
            </a:r>
            <a:r>
              <a:rPr lang="en-US" altLang="zh-CN" sz="2800" dirty="0"/>
              <a:t>ASIC</a:t>
            </a:r>
            <a:r>
              <a:rPr lang="zh-CN" altLang="en-US" sz="2800" dirty="0"/>
              <a:t>的宏单元通常用</a:t>
            </a:r>
            <a:r>
              <a:rPr lang="en-US" altLang="zh-CN" sz="2800" dirty="0"/>
              <a:t>6</a:t>
            </a:r>
            <a:r>
              <a:rPr lang="zh-CN" altLang="en-US" sz="2800" dirty="0"/>
              <a:t>管存储单元组合得到的</a:t>
            </a:r>
          </a:p>
          <a:p>
            <a:pPr marL="0" indent="0">
              <a:buNone/>
            </a:pPr>
            <a:endParaRPr lang="en-US" altLang="zh-CN" sz="2800" dirty="0"/>
          </a:p>
        </p:txBody>
      </p:sp>
    </p:spTree>
    <p:extLst>
      <p:ext uri="{BB962C8B-B14F-4D97-AF65-F5344CB8AC3E}">
        <p14:creationId xmlns:p14="http://schemas.microsoft.com/office/powerpoint/2010/main" val="1971822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C6DFC0-688B-4D68-9244-EDA1B3FC5861}"/>
              </a:ext>
            </a:extLst>
          </p:cNvPr>
          <p:cNvPicPr>
            <a:picLocks noChangeAspect="1"/>
          </p:cNvPicPr>
          <p:nvPr/>
        </p:nvPicPr>
        <p:blipFill>
          <a:blip r:embed="rId2"/>
          <a:stretch>
            <a:fillRect/>
          </a:stretch>
        </p:blipFill>
        <p:spPr>
          <a:xfrm>
            <a:off x="0" y="779203"/>
            <a:ext cx="9144000" cy="5299594"/>
          </a:xfrm>
          <a:prstGeom prst="rect">
            <a:avLst/>
          </a:prstGeom>
        </p:spPr>
      </p:pic>
    </p:spTree>
    <p:extLst>
      <p:ext uri="{BB962C8B-B14F-4D97-AF65-F5344CB8AC3E}">
        <p14:creationId xmlns:p14="http://schemas.microsoft.com/office/powerpoint/2010/main" val="87585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8316D09-741C-4915-88DE-EEEF8D6AFC38}"/>
              </a:ext>
            </a:extLst>
          </p:cNvPr>
          <p:cNvPicPr>
            <a:picLocks noChangeAspect="1"/>
          </p:cNvPicPr>
          <p:nvPr/>
        </p:nvPicPr>
        <p:blipFill>
          <a:blip r:embed="rId3"/>
          <a:stretch>
            <a:fillRect/>
          </a:stretch>
        </p:blipFill>
        <p:spPr>
          <a:xfrm>
            <a:off x="0" y="1196752"/>
            <a:ext cx="9144000" cy="5183481"/>
          </a:xfrm>
          <a:prstGeom prst="rect">
            <a:avLst/>
          </a:prstGeom>
        </p:spPr>
      </p:pic>
    </p:spTree>
    <p:extLst>
      <p:ext uri="{BB962C8B-B14F-4D97-AF65-F5344CB8AC3E}">
        <p14:creationId xmlns:p14="http://schemas.microsoft.com/office/powerpoint/2010/main" val="7235290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179512" y="980729"/>
            <a:ext cx="8507288" cy="5760639"/>
          </a:xfrm>
        </p:spPr>
        <p:txBody>
          <a:bodyPr/>
          <a:lstStyle/>
          <a:p>
            <a:pPr>
              <a:buFont typeface="Wingdings" panose="05000000000000000000" pitchFamily="2" charset="2"/>
              <a:buChar char="u"/>
            </a:pPr>
            <a:r>
              <a:rPr lang="zh-CN" altLang="en-US" sz="2800" dirty="0"/>
              <a:t>片外的连线和成本</a:t>
            </a:r>
            <a:endParaRPr lang="en-US" altLang="zh-CN" sz="2800" dirty="0"/>
          </a:p>
          <a:p>
            <a:pPr marL="0" indent="0">
              <a:buNone/>
            </a:pPr>
            <a:r>
              <a:rPr lang="zh-CN" altLang="en-US" sz="2800" dirty="0"/>
              <a:t>片外存储器增加了引脚数目、封装数量和板上空间。与片外存储器的通信会有大 量的寄生电容和延时，这会导致运行速度、性能和能量效率方面的瓶颈；</a:t>
            </a:r>
            <a:endParaRPr lang="en-US" altLang="zh-CN" sz="2800" dirty="0"/>
          </a:p>
          <a:p>
            <a:pPr marL="0" indent="0">
              <a:buNone/>
            </a:pPr>
            <a:r>
              <a:rPr lang="zh-CN" altLang="en-US" sz="2800" dirty="0"/>
              <a:t>测试成本增加；</a:t>
            </a:r>
          </a:p>
          <a:p>
            <a:pPr>
              <a:buFont typeface="Wingdings" panose="05000000000000000000" pitchFamily="2" charset="2"/>
              <a:buChar char="u"/>
            </a:pPr>
            <a:r>
              <a:rPr lang="zh-CN" altLang="en-US" sz="2800" dirty="0"/>
              <a:t>延迟和时序</a:t>
            </a:r>
            <a:endParaRPr lang="en-US" altLang="zh-CN" sz="2800" dirty="0"/>
          </a:p>
          <a:p>
            <a:pPr marL="0" indent="0">
              <a:buNone/>
            </a:pPr>
            <a:r>
              <a:rPr lang="zh-CN" altLang="en-US" sz="2800" dirty="0"/>
              <a:t>寄存器：零延迟</a:t>
            </a:r>
            <a:endParaRPr lang="en-US" altLang="zh-CN" sz="2800" dirty="0"/>
          </a:p>
          <a:p>
            <a:pPr marL="0" indent="0">
              <a:buNone/>
            </a:pPr>
            <a:r>
              <a:rPr lang="en-US" altLang="zh-CN" sz="2800" dirty="0"/>
              <a:t>RAM</a:t>
            </a:r>
            <a:r>
              <a:rPr lang="zh-CN" altLang="en-US" sz="2800" dirty="0"/>
              <a:t>：延迟</a:t>
            </a:r>
            <a:r>
              <a:rPr lang="en-US" altLang="zh-CN" sz="2800" dirty="0"/>
              <a:t>1/2</a:t>
            </a:r>
            <a:r>
              <a:rPr lang="zh-CN" altLang="en-US" sz="2800" dirty="0"/>
              <a:t>个时钟</a:t>
            </a:r>
            <a:endParaRPr lang="en-US" altLang="zh-CN" sz="2800" dirty="0"/>
          </a:p>
          <a:p>
            <a:pPr marL="0" indent="0">
              <a:buNone/>
            </a:pPr>
            <a:r>
              <a:rPr lang="en-US" altLang="zh-CN" sz="2800" dirty="0"/>
              <a:t>DRAM</a:t>
            </a:r>
            <a:r>
              <a:rPr lang="zh-CN" altLang="en-US" sz="2800" dirty="0"/>
              <a:t>：行列地址复用、</a:t>
            </a:r>
            <a:r>
              <a:rPr lang="zh-CN" altLang="zh-CN" sz="2800" dirty="0"/>
              <a:t>预充电</a:t>
            </a:r>
            <a:r>
              <a:rPr lang="zh-CN" altLang="en-US" sz="2800" dirty="0"/>
              <a:t>等操作，带来更高的延迟</a:t>
            </a:r>
            <a:endParaRPr lang="en-US" altLang="zh-CN" sz="2800" dirty="0"/>
          </a:p>
          <a:p>
            <a:pPr marL="0" indent="0">
              <a:buNone/>
            </a:pPr>
            <a:r>
              <a:rPr lang="zh-CN" altLang="en-US" sz="2800" dirty="0"/>
              <a:t>大容量的</a:t>
            </a:r>
            <a:r>
              <a:rPr lang="en-US" altLang="zh-CN" sz="2800" dirty="0"/>
              <a:t>RAM</a:t>
            </a:r>
            <a:r>
              <a:rPr lang="zh-CN" altLang="en-US" sz="2800" dirty="0"/>
              <a:t>和</a:t>
            </a:r>
            <a:r>
              <a:rPr lang="en-US" altLang="zh-CN" sz="2800" dirty="0"/>
              <a:t>DRAM</a:t>
            </a:r>
            <a:r>
              <a:rPr lang="zh-CN" altLang="en-US" sz="2800" dirty="0"/>
              <a:t>由于地址译码、数据译码等</a:t>
            </a:r>
            <a:r>
              <a:rPr lang="zh-CN" altLang="en-US" sz="2800"/>
              <a:t>功能，工作</a:t>
            </a:r>
            <a:r>
              <a:rPr lang="zh-CN" altLang="en-US" sz="2800" dirty="0"/>
              <a:t>频率相对寄存器更低。</a:t>
            </a:r>
            <a:endParaRPr lang="en-US" altLang="zh-CN" sz="2800" dirty="0"/>
          </a:p>
          <a:p>
            <a:pPr marL="0" indent="0">
              <a:buNone/>
            </a:pPr>
            <a:endParaRPr lang="en-US" altLang="zh-CN" sz="2800" dirty="0"/>
          </a:p>
        </p:txBody>
      </p:sp>
    </p:spTree>
    <p:extLst>
      <p:ext uri="{BB962C8B-B14F-4D97-AF65-F5344CB8AC3E}">
        <p14:creationId xmlns:p14="http://schemas.microsoft.com/office/powerpoint/2010/main" val="3610175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2.6 </a:t>
            </a:r>
            <a:r>
              <a:rPr lang="zh-CN" altLang="en-US" sz="2400" dirty="0"/>
              <a:t>非递归计算的等价变换</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3240359"/>
          </a:xfrm>
        </p:spPr>
        <p:txBody>
          <a:bodyPr/>
          <a:lstStyle/>
          <a:p>
            <a:pPr marL="0" indent="0">
              <a:buNone/>
            </a:pPr>
            <a:r>
              <a:rPr lang="en-US" altLang="zh-CN" dirty="0"/>
              <a:t>2.6.1</a:t>
            </a:r>
            <a:r>
              <a:rPr lang="zh-CN" altLang="en-US" dirty="0"/>
              <a:t> 重定时</a:t>
            </a:r>
            <a:endParaRPr lang="en-US" altLang="zh-CN" dirty="0"/>
          </a:p>
          <a:p>
            <a:pPr marL="0" indent="0">
              <a:buNone/>
            </a:pPr>
            <a:r>
              <a:rPr lang="zh-CN" altLang="en-US" sz="2400" dirty="0"/>
              <a:t>重定时或寄存器平衡：把寄存器重新安置来得到更高的计算速率而不影响功能。</a:t>
            </a:r>
            <a:endParaRPr lang="en-US" altLang="zh-CN" sz="2400" dirty="0"/>
          </a:p>
          <a:p>
            <a:pPr marL="0" indent="0">
              <a:buNone/>
            </a:pPr>
            <a:r>
              <a:rPr lang="en-US" altLang="zh-CN" dirty="0"/>
              <a:t>"</a:t>
            </a:r>
            <a:r>
              <a:rPr lang="zh-CN" altLang="en-US" dirty="0"/>
              <a:t>以什么方式才能修改边权重而不改变初始的功能</a:t>
            </a:r>
            <a:r>
              <a:rPr lang="en-US" altLang="zh-CN" dirty="0"/>
              <a:t>? “</a:t>
            </a:r>
          </a:p>
          <a:p>
            <a:pPr marL="0" indent="0">
              <a:buNone/>
            </a:pPr>
            <a:r>
              <a:rPr lang="en-US" altLang="zh-CN" sz="2800" dirty="0"/>
              <a:t>DCT</a:t>
            </a:r>
            <a:r>
              <a:rPr lang="zh-CN" altLang="en-US" sz="2800" dirty="0"/>
              <a:t>变换：</a:t>
            </a:r>
            <a:r>
              <a:rPr lang="en-US" altLang="zh-CN" sz="2800" dirty="0"/>
              <a:t>DCT.cpp</a:t>
            </a:r>
          </a:p>
        </p:txBody>
      </p:sp>
      <p:pic>
        <p:nvPicPr>
          <p:cNvPr id="4" name="图片 3">
            <a:extLst>
              <a:ext uri="{FF2B5EF4-FFF2-40B4-BE49-F238E27FC236}">
                <a16:creationId xmlns:a16="http://schemas.microsoft.com/office/drawing/2014/main" id="{70F6C243-EE7F-4188-AC59-7874DC73FEFE}"/>
              </a:ext>
            </a:extLst>
          </p:cNvPr>
          <p:cNvPicPr>
            <a:picLocks noChangeAspect="1"/>
          </p:cNvPicPr>
          <p:nvPr/>
        </p:nvPicPr>
        <p:blipFill>
          <a:blip r:embed="rId3"/>
          <a:stretch>
            <a:fillRect/>
          </a:stretch>
        </p:blipFill>
        <p:spPr>
          <a:xfrm>
            <a:off x="49509" y="4149080"/>
            <a:ext cx="9108013" cy="2520280"/>
          </a:xfrm>
          <a:prstGeom prst="rect">
            <a:avLst/>
          </a:prstGeom>
        </p:spPr>
      </p:pic>
    </p:spTree>
    <p:extLst>
      <p:ext uri="{BB962C8B-B14F-4D97-AF65-F5344CB8AC3E}">
        <p14:creationId xmlns:p14="http://schemas.microsoft.com/office/powerpoint/2010/main" val="121306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2.6.2 </a:t>
            </a:r>
            <a:r>
              <a:rPr lang="zh-CN" altLang="en-US" sz="2400" dirty="0"/>
              <a:t>回顾流水线</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2448271"/>
          </a:xfrm>
        </p:spPr>
        <p:txBody>
          <a:bodyPr/>
          <a:lstStyle/>
          <a:p>
            <a:r>
              <a:rPr lang="zh-CN" altLang="zh-CN" sz="2400" dirty="0"/>
              <a:t>流水线给电路引入了额外的寄存器并必然增加了延迟</a:t>
            </a:r>
            <a:endParaRPr lang="en-US" altLang="zh-CN" sz="2400" dirty="0"/>
          </a:p>
          <a:p>
            <a:r>
              <a:rPr lang="zh-CN" altLang="zh-CN" sz="2400" dirty="0"/>
              <a:t>重定时和流水线</a:t>
            </a:r>
            <a:r>
              <a:rPr lang="zh-CN" altLang="en-US" sz="2400" dirty="0"/>
              <a:t>都可以</a:t>
            </a:r>
            <a:r>
              <a:rPr lang="zh-CN" altLang="zh-CN" sz="2400" dirty="0"/>
              <a:t>让电路 运行在更高的计算速率上。</a:t>
            </a:r>
            <a:endParaRPr lang="en-US" altLang="zh-CN" sz="2400" dirty="0"/>
          </a:p>
          <a:p>
            <a:pPr marL="0" indent="0">
              <a:buNone/>
            </a:pPr>
            <a:r>
              <a:rPr lang="zh-CN" altLang="en-US" sz="2400" dirty="0"/>
              <a:t>例：以时不变</a:t>
            </a:r>
            <a:r>
              <a:rPr lang="en-US" altLang="zh-CN" sz="2400" dirty="0"/>
              <a:t>N</a:t>
            </a:r>
            <a:r>
              <a:rPr lang="zh-CN" altLang="en-US" sz="2400" dirty="0"/>
              <a:t>阶相关函数的计算为例：</a:t>
            </a:r>
            <a:r>
              <a:rPr lang="en-US" altLang="zh-CN" sz="2400" dirty="0"/>
              <a:t>y(k)=∑h(</a:t>
            </a:r>
            <a:r>
              <a:rPr lang="en-US" altLang="zh-CN" sz="2400" dirty="0" err="1"/>
              <a:t>c</a:t>
            </a:r>
            <a:r>
              <a:rPr lang="en-US" altLang="zh-CN" sz="2000" dirty="0" err="1"/>
              <a:t>n</a:t>
            </a:r>
            <a:r>
              <a:rPr lang="en-US" altLang="zh-CN" sz="2400" dirty="0"/>
              <a:t>, x(k-n))</a:t>
            </a:r>
          </a:p>
          <a:p>
            <a:pPr marL="0" indent="0">
              <a:buNone/>
            </a:pPr>
            <a:r>
              <a:rPr lang="zh-CN" altLang="en-US" sz="2400" dirty="0"/>
              <a:t>假定阶数</a:t>
            </a:r>
            <a:r>
              <a:rPr lang="en-US" altLang="zh-CN" sz="2400" dirty="0"/>
              <a:t>=3</a:t>
            </a:r>
            <a:r>
              <a:rPr lang="zh-CN" altLang="en-US" sz="2400" dirty="0"/>
              <a:t>，</a:t>
            </a:r>
            <a:r>
              <a:rPr lang="en-US" altLang="zh-CN" sz="2400" dirty="0" err="1"/>
              <a:t>t</a:t>
            </a:r>
            <a:r>
              <a:rPr lang="en-US" altLang="zh-CN" sz="2000" dirty="0" err="1"/>
              <a:t>reg</a:t>
            </a:r>
            <a:r>
              <a:rPr lang="en-US" altLang="zh-CN" sz="2400" dirty="0"/>
              <a:t>=0.5ns </a:t>
            </a:r>
            <a:r>
              <a:rPr lang="zh-CN" altLang="en-US" sz="2400" dirty="0"/>
              <a:t>，计算一个距离度量需要 </a:t>
            </a:r>
            <a:r>
              <a:rPr lang="en-US" altLang="zh-CN" sz="2800" dirty="0" err="1"/>
              <a:t>t</a:t>
            </a:r>
            <a:r>
              <a:rPr lang="en-US" altLang="zh-CN" sz="2000" dirty="0" err="1"/>
              <a:t>h</a:t>
            </a:r>
            <a:r>
              <a:rPr lang="en-US" altLang="zh-CN" sz="2400" dirty="0"/>
              <a:t>=3 ns </a:t>
            </a:r>
            <a:r>
              <a:rPr lang="zh-CN" altLang="en-US" sz="2400" dirty="0"/>
              <a:t>，把两项相加需要 </a:t>
            </a:r>
            <a:r>
              <a:rPr lang="en-US" altLang="zh-CN" sz="2400" dirty="0"/>
              <a:t>t</a:t>
            </a:r>
            <a:r>
              <a:rPr lang="en-US" altLang="zh-CN" sz="2000" dirty="0"/>
              <a:t>+</a:t>
            </a:r>
            <a:r>
              <a:rPr lang="en-US" altLang="zh-CN" sz="2400" dirty="0"/>
              <a:t>=2ns</a:t>
            </a:r>
          </a:p>
        </p:txBody>
      </p:sp>
      <p:pic>
        <p:nvPicPr>
          <p:cNvPr id="7" name="图片 6">
            <a:extLst>
              <a:ext uri="{FF2B5EF4-FFF2-40B4-BE49-F238E27FC236}">
                <a16:creationId xmlns:a16="http://schemas.microsoft.com/office/drawing/2014/main" id="{FFCBA5DD-DF7A-4645-AB92-EF9501EF5768}"/>
              </a:ext>
            </a:extLst>
          </p:cNvPr>
          <p:cNvPicPr>
            <a:picLocks noChangeAspect="1"/>
          </p:cNvPicPr>
          <p:nvPr/>
        </p:nvPicPr>
        <p:blipFill>
          <a:blip r:embed="rId3"/>
          <a:stretch>
            <a:fillRect/>
          </a:stretch>
        </p:blipFill>
        <p:spPr>
          <a:xfrm>
            <a:off x="0" y="3717032"/>
            <a:ext cx="9144000" cy="3032617"/>
          </a:xfrm>
          <a:prstGeom prst="rect">
            <a:avLst/>
          </a:prstGeom>
        </p:spPr>
      </p:pic>
    </p:spTree>
    <p:extLst>
      <p:ext uri="{BB962C8B-B14F-4D97-AF65-F5344CB8AC3E}">
        <p14:creationId xmlns:p14="http://schemas.microsoft.com/office/powerpoint/2010/main" val="2978839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FC432A-B42A-4609-A439-205C605074D8}"/>
              </a:ext>
            </a:extLst>
          </p:cNvPr>
          <p:cNvPicPr>
            <a:picLocks noChangeAspect="1"/>
          </p:cNvPicPr>
          <p:nvPr/>
        </p:nvPicPr>
        <p:blipFill>
          <a:blip r:embed="rId2"/>
          <a:stretch>
            <a:fillRect/>
          </a:stretch>
        </p:blipFill>
        <p:spPr>
          <a:xfrm>
            <a:off x="823069" y="0"/>
            <a:ext cx="7497861" cy="6858000"/>
          </a:xfrm>
          <a:prstGeom prst="rect">
            <a:avLst/>
          </a:prstGeom>
        </p:spPr>
      </p:pic>
    </p:spTree>
    <p:extLst>
      <p:ext uri="{BB962C8B-B14F-4D97-AF65-F5344CB8AC3E}">
        <p14:creationId xmlns:p14="http://schemas.microsoft.com/office/powerpoint/2010/main" val="2293965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2.6.4 </a:t>
            </a:r>
            <a:r>
              <a:rPr lang="zh-CN" altLang="en-US" sz="2400" dirty="0"/>
              <a:t>回顾迭代分解和时间共享</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1296143"/>
          </a:xfrm>
        </p:spPr>
        <p:txBody>
          <a:bodyPr/>
          <a:lstStyle/>
          <a:p>
            <a:pPr marL="0" indent="0">
              <a:buNone/>
            </a:pPr>
            <a:r>
              <a:rPr lang="zh-CN" altLang="en-US" sz="2400" dirty="0"/>
              <a:t>对顺序计算应用分解和时间共享的想法是很容易的。</a:t>
            </a:r>
            <a:endParaRPr lang="en-US" altLang="zh-CN" sz="2400" dirty="0"/>
          </a:p>
          <a:p>
            <a:pPr marL="0" indent="0">
              <a:buNone/>
            </a:pPr>
            <a:r>
              <a:rPr lang="zh-CN" altLang="en-US" sz="2400" dirty="0"/>
              <a:t>只有组合电路能被多路重用，而功 能存储器的需求保持和同形架构相同。</a:t>
            </a:r>
          </a:p>
        </p:txBody>
      </p:sp>
      <p:pic>
        <p:nvPicPr>
          <p:cNvPr id="4" name="图片 3">
            <a:extLst>
              <a:ext uri="{FF2B5EF4-FFF2-40B4-BE49-F238E27FC236}">
                <a16:creationId xmlns:a16="http://schemas.microsoft.com/office/drawing/2014/main" id="{15CA0651-461B-468E-8E89-40E936F84F6A}"/>
              </a:ext>
            </a:extLst>
          </p:cNvPr>
          <p:cNvPicPr>
            <a:picLocks noChangeAspect="1"/>
          </p:cNvPicPr>
          <p:nvPr/>
        </p:nvPicPr>
        <p:blipFill>
          <a:blip r:embed="rId3"/>
          <a:stretch>
            <a:fillRect/>
          </a:stretch>
        </p:blipFill>
        <p:spPr>
          <a:xfrm>
            <a:off x="683568" y="2720418"/>
            <a:ext cx="8100392" cy="4137582"/>
          </a:xfrm>
          <a:prstGeom prst="rect">
            <a:avLst/>
          </a:prstGeom>
        </p:spPr>
      </p:pic>
    </p:spTree>
    <p:extLst>
      <p:ext uri="{BB962C8B-B14F-4D97-AF65-F5344CB8AC3E}">
        <p14:creationId xmlns:p14="http://schemas.microsoft.com/office/powerpoint/2010/main" val="1419737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44624"/>
            <a:ext cx="8229600" cy="706090"/>
          </a:xfrm>
        </p:spPr>
        <p:txBody>
          <a:bodyPr/>
          <a:lstStyle/>
          <a:p>
            <a:pPr algn="l"/>
            <a:r>
              <a:rPr lang="en-US" altLang="zh-CN" sz="2400" dirty="0"/>
              <a:t>2.7 </a:t>
            </a:r>
            <a:r>
              <a:rPr lang="zh-CN" altLang="en-US" sz="2400" dirty="0"/>
              <a:t>递归计算的等价变换</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692696"/>
            <a:ext cx="8229600" cy="3090930"/>
          </a:xfrm>
        </p:spPr>
        <p:txBody>
          <a:bodyPr/>
          <a:lstStyle/>
          <a:p>
            <a:pPr marL="0" indent="0">
              <a:buNone/>
            </a:pPr>
            <a:r>
              <a:rPr lang="en-US" altLang="zh-CN" sz="2400" dirty="0"/>
              <a:t>2.7.1</a:t>
            </a:r>
            <a:r>
              <a:rPr lang="zh-CN" altLang="en-US" sz="2400" dirty="0"/>
              <a:t> 反馈的障碍</a:t>
            </a:r>
            <a:endParaRPr lang="en-US" altLang="zh-CN" sz="2400" dirty="0"/>
          </a:p>
          <a:p>
            <a:pPr marL="0" indent="0">
              <a:buNone/>
            </a:pPr>
            <a:r>
              <a:rPr lang="zh-CN" altLang="en-US" sz="2400" dirty="0"/>
              <a:t>如果一个计算依赖于计算本身的前一个结果，就说这个计算是时间上递归的，或者简称递归，这个情况反映为 </a:t>
            </a:r>
            <a:r>
              <a:rPr lang="en-US" altLang="zh-CN" sz="2400" dirty="0"/>
              <a:t>DDG </a:t>
            </a:r>
            <a:r>
              <a:rPr lang="zh-CN" altLang="en-US" sz="2400" dirty="0"/>
              <a:t>里存在反馈回路。</a:t>
            </a:r>
            <a:endParaRPr lang="en-US" altLang="zh-CN" sz="2400" dirty="0"/>
          </a:p>
          <a:p>
            <a:pPr marL="0" indent="0">
              <a:buNone/>
            </a:pPr>
            <a:r>
              <a:rPr lang="zh-CN" altLang="zh-CN" sz="2400" dirty="0"/>
              <a:t>递归要求来自实际计算周期的结果必须在不晚于下一个输入采样得到。</a:t>
            </a:r>
            <a:endParaRPr lang="zh-CN" altLang="en-US" sz="2400" dirty="0"/>
          </a:p>
          <a:p>
            <a:pPr marL="0" indent="0">
              <a:buNone/>
            </a:pPr>
            <a:r>
              <a:rPr lang="zh-CN" altLang="en-US" sz="2400" dirty="0"/>
              <a:t>例：</a:t>
            </a:r>
            <a:r>
              <a:rPr lang="zh-CN" altLang="zh-CN" sz="2400" dirty="0"/>
              <a:t>考虑一个线性时不变 </a:t>
            </a:r>
            <a:r>
              <a:rPr lang="en-US" altLang="zh-CN" sz="2400" dirty="0"/>
              <a:t>l</a:t>
            </a:r>
            <a:r>
              <a:rPr lang="zh-CN" altLang="zh-CN" sz="2400" dirty="0"/>
              <a:t>阶递归函数 </a:t>
            </a:r>
            <a:r>
              <a:rPr lang="en-US" altLang="zh-CN" sz="2400" dirty="0"/>
              <a:t>: </a:t>
            </a:r>
            <a:r>
              <a:rPr lang="en-US" altLang="zh-CN" sz="2400" i="1" dirty="0"/>
              <a:t>y(k) </a:t>
            </a:r>
            <a:r>
              <a:rPr lang="en-US" altLang="zh-CN" sz="2400" dirty="0"/>
              <a:t>= </a:t>
            </a:r>
            <a:r>
              <a:rPr lang="en-US" altLang="zh-CN" sz="2400" i="1" dirty="0"/>
              <a:t>ay(k </a:t>
            </a:r>
            <a:r>
              <a:rPr lang="en-US" altLang="zh-CN" sz="2400" dirty="0"/>
              <a:t>- 1) + </a:t>
            </a:r>
            <a:r>
              <a:rPr lang="en-US" altLang="zh-CN" sz="2400" i="1" dirty="0"/>
              <a:t>x(k)</a:t>
            </a:r>
          </a:p>
          <a:p>
            <a:pPr marL="0" indent="0">
              <a:buNone/>
            </a:pPr>
            <a:endParaRPr lang="en-US" altLang="zh-CN" sz="2400" dirty="0"/>
          </a:p>
        </p:txBody>
      </p:sp>
      <p:pic>
        <p:nvPicPr>
          <p:cNvPr id="5" name="图片 4">
            <a:extLst>
              <a:ext uri="{FF2B5EF4-FFF2-40B4-BE49-F238E27FC236}">
                <a16:creationId xmlns:a16="http://schemas.microsoft.com/office/drawing/2014/main" id="{92CB49F2-96DA-4F5D-B94B-8B3F985E832E}"/>
              </a:ext>
            </a:extLst>
          </p:cNvPr>
          <p:cNvPicPr>
            <a:picLocks noChangeAspect="1"/>
          </p:cNvPicPr>
          <p:nvPr/>
        </p:nvPicPr>
        <p:blipFill>
          <a:blip r:embed="rId3"/>
          <a:stretch>
            <a:fillRect/>
          </a:stretch>
        </p:blipFill>
        <p:spPr>
          <a:xfrm>
            <a:off x="-36512" y="3794454"/>
            <a:ext cx="9144000" cy="3090930"/>
          </a:xfrm>
          <a:prstGeom prst="rect">
            <a:avLst/>
          </a:prstGeom>
        </p:spPr>
      </p:pic>
    </p:spTree>
    <p:extLst>
      <p:ext uri="{BB962C8B-B14F-4D97-AF65-F5344CB8AC3E}">
        <p14:creationId xmlns:p14="http://schemas.microsoft.com/office/powerpoint/2010/main" val="2507230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2.7.2 </a:t>
            </a:r>
            <a:r>
              <a:rPr lang="zh-CN" altLang="en-US" sz="2400" dirty="0"/>
              <a:t>展开第一阶循环</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1368151"/>
          </a:xfrm>
        </p:spPr>
        <p:txBody>
          <a:bodyPr/>
          <a:lstStyle/>
          <a:p>
            <a:pPr marL="0" indent="0">
              <a:buNone/>
            </a:pPr>
            <a:r>
              <a:rPr lang="zh-CN" altLang="zh-CN" sz="2400" dirty="0"/>
              <a:t>关键思想</a:t>
            </a:r>
            <a:r>
              <a:rPr lang="zh-CN" altLang="en-US" sz="2400" dirty="0"/>
              <a:t>：</a:t>
            </a:r>
            <a:r>
              <a:rPr lang="zh-CN" altLang="zh-CN" sz="2400" dirty="0"/>
              <a:t>把额外的延迟寄存器插入到反馈回路而同时保持初始的转移函数来放宽时序约束。</a:t>
            </a:r>
            <a:endParaRPr lang="en-US" altLang="zh-CN" sz="2400" dirty="0"/>
          </a:p>
          <a:p>
            <a:pPr marL="0" indent="0">
              <a:buNone/>
            </a:pPr>
            <a:r>
              <a:rPr lang="zh-CN" altLang="zh-CN" sz="2400" dirty="0"/>
              <a:t>在时域新的递归如下 </a:t>
            </a:r>
            <a:r>
              <a:rPr lang="en-US" altLang="zh-CN" sz="2400" dirty="0"/>
              <a:t>:</a:t>
            </a:r>
          </a:p>
          <a:p>
            <a:pPr marL="0" indent="0">
              <a:buNone/>
            </a:pPr>
            <a:endParaRPr lang="zh-CN" altLang="en-US" sz="2400" dirty="0"/>
          </a:p>
        </p:txBody>
      </p:sp>
      <p:pic>
        <p:nvPicPr>
          <p:cNvPr id="9" name="图片 8">
            <a:extLst>
              <a:ext uri="{FF2B5EF4-FFF2-40B4-BE49-F238E27FC236}">
                <a16:creationId xmlns:a16="http://schemas.microsoft.com/office/drawing/2014/main" id="{82613A7C-8087-4D46-AD75-284E663612B0}"/>
              </a:ext>
            </a:extLst>
          </p:cNvPr>
          <p:cNvPicPr>
            <a:picLocks noChangeAspect="1"/>
          </p:cNvPicPr>
          <p:nvPr/>
        </p:nvPicPr>
        <p:blipFill>
          <a:blip r:embed="rId3"/>
          <a:stretch>
            <a:fillRect/>
          </a:stretch>
        </p:blipFill>
        <p:spPr>
          <a:xfrm>
            <a:off x="4211960" y="1687062"/>
            <a:ext cx="4419600" cy="1057275"/>
          </a:xfrm>
          <a:prstGeom prst="rect">
            <a:avLst/>
          </a:prstGeom>
        </p:spPr>
      </p:pic>
      <p:pic>
        <p:nvPicPr>
          <p:cNvPr id="10" name="图片 9">
            <a:extLst>
              <a:ext uri="{FF2B5EF4-FFF2-40B4-BE49-F238E27FC236}">
                <a16:creationId xmlns:a16="http://schemas.microsoft.com/office/drawing/2014/main" id="{BDE9A78B-CCDD-4509-8239-3AD6459D77FB}"/>
              </a:ext>
            </a:extLst>
          </p:cNvPr>
          <p:cNvPicPr>
            <a:picLocks noChangeAspect="1"/>
          </p:cNvPicPr>
          <p:nvPr/>
        </p:nvPicPr>
        <p:blipFill>
          <a:blip r:embed="rId4"/>
          <a:stretch>
            <a:fillRect/>
          </a:stretch>
        </p:blipFill>
        <p:spPr>
          <a:xfrm>
            <a:off x="737828" y="2780928"/>
            <a:ext cx="6948264" cy="4038542"/>
          </a:xfrm>
          <a:prstGeom prst="rect">
            <a:avLst/>
          </a:prstGeom>
        </p:spPr>
      </p:pic>
    </p:spTree>
    <p:extLst>
      <p:ext uri="{BB962C8B-B14F-4D97-AF65-F5344CB8AC3E}">
        <p14:creationId xmlns:p14="http://schemas.microsoft.com/office/powerpoint/2010/main" val="63957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2.7.3 </a:t>
            </a:r>
            <a:r>
              <a:rPr lang="zh-CN" altLang="en-US" sz="2400" dirty="0"/>
              <a:t>更高阶的循环</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29"/>
            <a:ext cx="8229600" cy="1872207"/>
          </a:xfrm>
        </p:spPr>
        <p:txBody>
          <a:bodyPr/>
          <a:lstStyle/>
          <a:p>
            <a:pPr marL="0" indent="0">
              <a:buNone/>
            </a:pPr>
            <a:r>
              <a:rPr lang="zh-CN" altLang="zh-CN" sz="2400" dirty="0"/>
              <a:t>关键思想</a:t>
            </a:r>
            <a:r>
              <a:rPr lang="zh-CN" altLang="en-US" sz="2400" dirty="0"/>
              <a:t>：</a:t>
            </a:r>
            <a:r>
              <a:rPr lang="zh-CN" altLang="zh-CN" sz="2400" dirty="0"/>
              <a:t>使用数字</a:t>
            </a:r>
            <a:r>
              <a:rPr lang="zh-CN" altLang="en-US" sz="2400" dirty="0"/>
              <a:t>滤波器</a:t>
            </a:r>
            <a:r>
              <a:rPr lang="zh-CN" altLang="zh-CN" sz="2400" dirty="0"/>
              <a:t>设计的一般技术，把更高阶的转移函数因数分解成 </a:t>
            </a:r>
            <a:r>
              <a:rPr lang="en-US" altLang="zh-CN" sz="2400" dirty="0"/>
              <a:t>2 </a:t>
            </a:r>
            <a:r>
              <a:rPr lang="zh-CN" altLang="zh-CN" sz="2400" dirty="0"/>
              <a:t>阶项和 </a:t>
            </a:r>
            <a:r>
              <a:rPr lang="en-US" altLang="zh-CN" sz="2400" dirty="0"/>
              <a:t>l </a:t>
            </a:r>
            <a:r>
              <a:rPr lang="zh-CN" altLang="zh-CN" sz="2400" dirty="0"/>
              <a:t>阶项的积。任意阶数的高速</a:t>
            </a:r>
            <a:r>
              <a:rPr lang="en-US" altLang="zh-CN" sz="2400" dirty="0"/>
              <a:t>IIR </a:t>
            </a:r>
            <a:r>
              <a:rPr lang="zh-CN" altLang="zh-CN" sz="2400" dirty="0"/>
              <a:t>滤波器可以通过把这样得到的级联做成流水线来构建</a:t>
            </a:r>
            <a:r>
              <a:rPr lang="zh-CN" altLang="en-US" sz="2400" dirty="0"/>
              <a:t>。</a:t>
            </a:r>
            <a:endParaRPr lang="en-US" altLang="zh-CN" sz="2400" dirty="0"/>
          </a:p>
          <a:p>
            <a:pPr marL="0" indent="0">
              <a:buNone/>
            </a:pPr>
            <a:r>
              <a:rPr lang="zh-CN" altLang="en-US" sz="2400" dirty="0"/>
              <a:t>二阶</a:t>
            </a:r>
            <a:r>
              <a:rPr lang="zh-CN" altLang="zh-CN" sz="2400" dirty="0"/>
              <a:t>递归</a:t>
            </a:r>
            <a:r>
              <a:rPr lang="zh-CN" altLang="en-US" sz="2400" dirty="0"/>
              <a:t>函数</a:t>
            </a:r>
            <a:r>
              <a:rPr lang="zh-CN" altLang="zh-CN" sz="2400" dirty="0"/>
              <a:t> </a:t>
            </a:r>
            <a:r>
              <a:rPr lang="en-US" altLang="zh-CN" sz="2400" dirty="0"/>
              <a:t>:</a:t>
            </a:r>
            <a:r>
              <a:rPr lang="en-US" altLang="zh-CN" i="1" dirty="0"/>
              <a:t> y(k) </a:t>
            </a:r>
            <a:r>
              <a:rPr lang="en-US" altLang="zh-CN" dirty="0"/>
              <a:t>= ay</a:t>
            </a:r>
            <a:r>
              <a:rPr lang="en-US" altLang="zh-CN" i="1" dirty="0"/>
              <a:t>(k-1)+by(k-2)+x(k)</a:t>
            </a:r>
            <a:endParaRPr lang="en-US" altLang="zh-CN" sz="2400" dirty="0"/>
          </a:p>
          <a:p>
            <a:pPr marL="0" indent="0">
              <a:buNone/>
            </a:pPr>
            <a:endParaRPr lang="zh-CN" altLang="en-US" sz="2400" dirty="0"/>
          </a:p>
        </p:txBody>
      </p:sp>
    </p:spTree>
    <p:extLst>
      <p:ext uri="{BB962C8B-B14F-4D97-AF65-F5344CB8AC3E}">
        <p14:creationId xmlns:p14="http://schemas.microsoft.com/office/powerpoint/2010/main" val="372174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274638"/>
            <a:ext cx="8229600" cy="706090"/>
          </a:xfrm>
        </p:spPr>
        <p:txBody>
          <a:bodyPr/>
          <a:lstStyle/>
          <a:p>
            <a:pPr algn="l"/>
            <a:r>
              <a:rPr lang="en-US" altLang="zh-CN" sz="2400" dirty="0"/>
              <a:t>2.7.4 </a:t>
            </a:r>
            <a:r>
              <a:rPr lang="zh-CN" altLang="en-US" sz="2400" dirty="0"/>
              <a:t>时变的循环</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57200" y="980730"/>
            <a:ext cx="8229600" cy="2422128"/>
          </a:xfrm>
        </p:spPr>
        <p:txBody>
          <a:bodyPr/>
          <a:lstStyle/>
          <a:p>
            <a:pPr marL="0" indent="0">
              <a:buNone/>
            </a:pPr>
            <a:r>
              <a:rPr lang="zh-CN" altLang="en-US" sz="2400" dirty="0"/>
              <a:t>反馈系数是随时间变化的函数</a:t>
            </a:r>
            <a:r>
              <a:rPr lang="en-US" altLang="zh-CN" sz="2400" dirty="0"/>
              <a:t>a(k)</a:t>
            </a:r>
            <a:r>
              <a:rPr lang="zh-CN" altLang="en-US" sz="2400" dirty="0"/>
              <a:t>。</a:t>
            </a:r>
            <a:endParaRPr lang="en-US" altLang="zh-CN" sz="2400" dirty="0"/>
          </a:p>
          <a:p>
            <a:pPr marL="0" indent="0">
              <a:buNone/>
            </a:pPr>
            <a:r>
              <a:rPr lang="zh-CN" altLang="zh-CN" sz="2400" dirty="0"/>
              <a:t>递归</a:t>
            </a:r>
            <a:r>
              <a:rPr lang="zh-CN" altLang="en-US" sz="2400" dirty="0"/>
              <a:t>函数</a:t>
            </a:r>
            <a:r>
              <a:rPr lang="zh-CN" altLang="zh-CN" sz="2400" dirty="0"/>
              <a:t> </a:t>
            </a:r>
            <a:r>
              <a:rPr lang="en-US" altLang="zh-CN" sz="2400" dirty="0"/>
              <a:t>:</a:t>
            </a:r>
            <a:r>
              <a:rPr lang="en-US" altLang="zh-CN" i="1" dirty="0"/>
              <a:t> y(k) </a:t>
            </a:r>
            <a:r>
              <a:rPr lang="en-US" altLang="zh-CN" dirty="0"/>
              <a:t>= a(k)y</a:t>
            </a:r>
            <a:r>
              <a:rPr lang="en-US" altLang="zh-CN" i="1" dirty="0"/>
              <a:t>(k-1)+x(k)</a:t>
            </a:r>
          </a:p>
          <a:p>
            <a:pPr marL="0" indent="0">
              <a:buNone/>
            </a:pPr>
            <a:r>
              <a:rPr lang="zh-CN" altLang="en-US" sz="2400" dirty="0"/>
              <a:t>可以采用前面提到的循环展开的方法，展开过程可以将递归回路加快任意正整数</a:t>
            </a:r>
            <a:r>
              <a:rPr lang="en-US" altLang="zh-CN" sz="2400" dirty="0"/>
              <a:t>p</a:t>
            </a:r>
            <a:r>
              <a:rPr lang="zh-CN" altLang="en-US" sz="2400" dirty="0"/>
              <a:t>倍，见公式</a:t>
            </a:r>
            <a:r>
              <a:rPr lang="en-US" altLang="zh-CN" sz="2400" dirty="0"/>
              <a:t>2-68</a:t>
            </a:r>
            <a:r>
              <a:rPr lang="zh-CN" altLang="en-US" sz="2400" dirty="0"/>
              <a:t>。</a:t>
            </a:r>
            <a:endParaRPr lang="en-US" altLang="zh-CN" sz="2400" dirty="0"/>
          </a:p>
          <a:p>
            <a:pPr marL="0" indent="0">
              <a:buNone/>
            </a:pPr>
            <a:r>
              <a:rPr lang="zh-CN" altLang="en-US" sz="2400" dirty="0"/>
              <a:t>由于系数是可变的，需要实时计算所有必需的系数项。</a:t>
            </a:r>
          </a:p>
        </p:txBody>
      </p:sp>
      <p:pic>
        <p:nvPicPr>
          <p:cNvPr id="4" name="图片 3">
            <a:extLst>
              <a:ext uri="{FF2B5EF4-FFF2-40B4-BE49-F238E27FC236}">
                <a16:creationId xmlns:a16="http://schemas.microsoft.com/office/drawing/2014/main" id="{933AF4F2-6B70-4DD2-B790-7DAA5F7E065A}"/>
              </a:ext>
            </a:extLst>
          </p:cNvPr>
          <p:cNvPicPr>
            <a:picLocks noChangeAspect="1"/>
          </p:cNvPicPr>
          <p:nvPr/>
        </p:nvPicPr>
        <p:blipFill>
          <a:blip r:embed="rId3"/>
          <a:stretch>
            <a:fillRect/>
          </a:stretch>
        </p:blipFill>
        <p:spPr>
          <a:xfrm>
            <a:off x="0" y="3402857"/>
            <a:ext cx="9144000" cy="1003706"/>
          </a:xfrm>
          <a:prstGeom prst="rect">
            <a:avLst/>
          </a:prstGeom>
        </p:spPr>
      </p:pic>
    </p:spTree>
    <p:extLst>
      <p:ext uri="{BB962C8B-B14F-4D97-AF65-F5344CB8AC3E}">
        <p14:creationId xmlns:p14="http://schemas.microsoft.com/office/powerpoint/2010/main" val="1669239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5F76F-7D9A-40CE-B10E-47184E9CE674}"/>
              </a:ext>
            </a:extLst>
          </p:cNvPr>
          <p:cNvSpPr>
            <a:spLocks noGrp="1"/>
          </p:cNvSpPr>
          <p:nvPr>
            <p:ph type="title"/>
          </p:nvPr>
        </p:nvSpPr>
        <p:spPr>
          <a:xfrm>
            <a:off x="457200" y="116632"/>
            <a:ext cx="8229600" cy="706090"/>
          </a:xfrm>
        </p:spPr>
        <p:txBody>
          <a:bodyPr/>
          <a:lstStyle/>
          <a:p>
            <a:pPr algn="l"/>
            <a:r>
              <a:rPr lang="en-US" altLang="zh-CN" sz="2400" dirty="0"/>
              <a:t>2.7.7 </a:t>
            </a:r>
            <a:r>
              <a:rPr lang="zh-CN" altLang="en-US" sz="2400" dirty="0"/>
              <a:t>递归总结</a:t>
            </a:r>
          </a:p>
        </p:txBody>
      </p:sp>
      <p:sp>
        <p:nvSpPr>
          <p:cNvPr id="3" name="内容占位符 2">
            <a:extLst>
              <a:ext uri="{FF2B5EF4-FFF2-40B4-BE49-F238E27FC236}">
                <a16:creationId xmlns:a16="http://schemas.microsoft.com/office/drawing/2014/main" id="{0BFA251F-AE74-47A5-8A81-229C5DC22FF6}"/>
              </a:ext>
            </a:extLst>
          </p:cNvPr>
          <p:cNvSpPr>
            <a:spLocks noGrp="1"/>
          </p:cNvSpPr>
          <p:nvPr>
            <p:ph idx="1"/>
          </p:nvPr>
        </p:nvSpPr>
        <p:spPr>
          <a:xfrm>
            <a:off x="431029" y="791405"/>
            <a:ext cx="8229600" cy="6066595"/>
          </a:xfrm>
        </p:spPr>
        <p:txBody>
          <a:bodyPr/>
          <a:lstStyle/>
          <a:p>
            <a:r>
              <a:rPr lang="zh-CN" altLang="en-US" sz="2400" dirty="0"/>
              <a:t>当寻求递归计算的高性能 时，首先应该考虑把高阶的系统重新表示成更低阶片段的级联，使系统可以做粗粒度的流水线。每个递归回路阶数降低，提供了加速潜能。</a:t>
            </a:r>
          </a:p>
          <a:p>
            <a:r>
              <a:rPr lang="zh-CN" altLang="en-US" sz="2400" dirty="0"/>
              <a:t>低阶递归运算的吞吐率能够通过循环展开并结合细粒度流水线显著提高。</a:t>
            </a:r>
            <a:endParaRPr lang="en-US" altLang="zh-CN" sz="2400" dirty="0"/>
          </a:p>
          <a:p>
            <a:r>
              <a:rPr lang="zh-CN" altLang="en-US" sz="2400" dirty="0"/>
              <a:t>增加了的延迟是否可以接受要取决于应用的情况。 而且，总体电路尺寸的迅速增大会把展开程度的经济可行的数字限制在相当低的值，比方说 </a:t>
            </a:r>
            <a:r>
              <a:rPr lang="en-US" altLang="zh-CN" sz="2400" dirty="0"/>
              <a:t>p=2~8 </a:t>
            </a:r>
            <a:r>
              <a:rPr lang="zh-CN" altLang="en-US" sz="2400" dirty="0"/>
              <a:t>，尤其当系统是时变的情况。</a:t>
            </a:r>
          </a:p>
          <a:p>
            <a:r>
              <a:rPr lang="zh-CN" altLang="en-US" sz="2400" dirty="0"/>
              <a:t>循环展开导致的更大的舍入次数必须以更大的字宽补偿，这使得循环展开的成本超过了仅仅由于计算单元和中间寄存器增生带来的增加。</a:t>
            </a:r>
          </a:p>
          <a:p>
            <a:r>
              <a:rPr lang="zh-CN" altLang="en-US" sz="2400" dirty="0"/>
              <a:t>通常反馈回路不适合应用循环展开的技术来增大吞吐率。一个值得注意的例外是循环函数是结合性的情况。</a:t>
            </a:r>
          </a:p>
          <a:p>
            <a:pPr marL="0" indent="0">
              <a:buNone/>
            </a:pPr>
            <a:endParaRPr lang="zh-CN" altLang="en-US" sz="2400" dirty="0"/>
          </a:p>
        </p:txBody>
      </p:sp>
    </p:spTree>
    <p:extLst>
      <p:ext uri="{BB962C8B-B14F-4D97-AF65-F5344CB8AC3E}">
        <p14:creationId xmlns:p14="http://schemas.microsoft.com/office/powerpoint/2010/main" val="412854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F62B4A8-DB90-43DC-9872-202DF9DDB5B0}"/>
              </a:ext>
            </a:extLst>
          </p:cNvPr>
          <p:cNvSpPr/>
          <p:nvPr/>
        </p:nvSpPr>
        <p:spPr>
          <a:xfrm>
            <a:off x="395536" y="801510"/>
            <a:ext cx="8136904" cy="5929893"/>
          </a:xfrm>
          <a:prstGeom prst="rect">
            <a:avLst/>
          </a:prstGeom>
        </p:spPr>
        <p:txBody>
          <a:bodyPr wrap="square">
            <a:spAutoFit/>
          </a:bodyPr>
          <a:lstStyle/>
          <a:p>
            <a:r>
              <a:rPr lang="zh-CN" altLang="en-US" sz="2400" b="1" dirty="0">
                <a:solidFill>
                  <a:srgbClr val="191919"/>
                </a:solidFill>
                <a:latin typeface="Arial" panose="020B0604020202020204" pitchFamily="34" charset="0"/>
                <a:cs typeface="Arial" panose="020B0604020202020204" pitchFamily="34" charset="0"/>
              </a:rPr>
              <a:t>数字信号处理和通信系统中实时应用通常采用专用架构</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信源编码</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也就是数据、音频和视频的压缩和解压缩</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加</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解密</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主要应用于密钥的加密</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信道编码</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也就是纠错</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数字调制</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解调</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调制解调器、无线通信和磁盘驱动器</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自适应信道均衡</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在铜芯电缆和光缆上传输后</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滤波</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用于噪声消除、预处理、频谱整形等</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宽带无线接入网络中多径合并 </a:t>
            </a:r>
            <a:r>
              <a:rPr lang="en-US" altLang="zh-CN" sz="2400" dirty="0">
                <a:solidFill>
                  <a:srgbClr val="191919"/>
                </a:solidFill>
                <a:latin typeface="Arial" panose="020B0604020202020204" pitchFamily="34" charset="0"/>
                <a:cs typeface="Arial" panose="020B0604020202020204" pitchFamily="34" charset="0"/>
              </a:rPr>
              <a:t>(MIMO)</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相控阵天线数字波束成形</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雷达</a:t>
            </a:r>
            <a:r>
              <a:rPr lang="en-US" altLang="zh-CN" sz="2400" dirty="0">
                <a:solidFill>
                  <a:srgbClr val="191919"/>
                </a:solidFill>
                <a:latin typeface="Arial" panose="020B0604020202020204" pitchFamily="34" charset="0"/>
                <a:cs typeface="Arial" panose="020B0604020202020204" pitchFamily="34" charset="0"/>
              </a:rPr>
              <a:t>)</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计算机图形和视频渲染</a:t>
            </a:r>
          </a:p>
          <a:p>
            <a:pPr marL="342900" indent="-342900">
              <a:lnSpc>
                <a:spcPct val="150000"/>
              </a:lnSpc>
              <a:buFont typeface="Wingdings" panose="05000000000000000000" pitchFamily="2" charset="2"/>
              <a:buChar char="u"/>
            </a:pPr>
            <a:r>
              <a:rPr lang="zh-CN" altLang="en-US" sz="2400" dirty="0">
                <a:solidFill>
                  <a:srgbClr val="191919"/>
                </a:solidFill>
                <a:latin typeface="Arial" panose="020B0604020202020204" pitchFamily="34" charset="0"/>
                <a:cs typeface="Arial" panose="020B0604020202020204" pitchFamily="34" charset="0"/>
              </a:rPr>
              <a:t>模式识别</a:t>
            </a:r>
            <a:r>
              <a:rPr lang="en-US" altLang="zh-CN" sz="2400" dirty="0">
                <a:solidFill>
                  <a:srgbClr val="191919"/>
                </a:solidFill>
                <a:latin typeface="Arial" panose="020B0604020202020204" pitchFamily="34" charset="0"/>
                <a:cs typeface="Arial" panose="020B0604020202020204" pitchFamily="34" charset="0"/>
              </a:rPr>
              <a:t>/</a:t>
            </a:r>
            <a:r>
              <a:rPr lang="zh-CN" altLang="en-US" sz="2400" dirty="0">
                <a:solidFill>
                  <a:srgbClr val="191919"/>
                </a:solidFill>
                <a:latin typeface="Arial" panose="020B0604020202020204" pitchFamily="34" charset="0"/>
                <a:cs typeface="Arial" panose="020B0604020202020204" pitchFamily="34" charset="0"/>
              </a:rPr>
              <a:t>人工智能</a:t>
            </a:r>
          </a:p>
        </p:txBody>
      </p:sp>
    </p:spTree>
    <p:extLst>
      <p:ext uri="{BB962C8B-B14F-4D97-AF65-F5344CB8AC3E}">
        <p14:creationId xmlns:p14="http://schemas.microsoft.com/office/powerpoint/2010/main" val="65284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DAC39C7-86FB-4B5B-81A3-77346026A04F}"/>
              </a:ext>
            </a:extLst>
          </p:cNvPr>
          <p:cNvPicPr>
            <a:picLocks noChangeAspect="1"/>
          </p:cNvPicPr>
          <p:nvPr/>
        </p:nvPicPr>
        <p:blipFill>
          <a:blip r:embed="rId3"/>
          <a:stretch>
            <a:fillRect/>
          </a:stretch>
        </p:blipFill>
        <p:spPr>
          <a:xfrm>
            <a:off x="467874" y="1357726"/>
            <a:ext cx="7990910" cy="4286969"/>
          </a:xfrm>
          <a:prstGeom prst="rect">
            <a:avLst/>
          </a:prstGeom>
        </p:spPr>
      </p:pic>
      <p:sp>
        <p:nvSpPr>
          <p:cNvPr id="10" name="内容占位符 5">
            <a:extLst>
              <a:ext uri="{FF2B5EF4-FFF2-40B4-BE49-F238E27FC236}">
                <a16:creationId xmlns:a16="http://schemas.microsoft.com/office/drawing/2014/main" id="{D816554E-74D2-4D2B-BB93-AA0078F1AE62}"/>
              </a:ext>
            </a:extLst>
          </p:cNvPr>
          <p:cNvSpPr>
            <a:spLocks noGrp="1"/>
          </p:cNvSpPr>
          <p:nvPr>
            <p:ph idx="1"/>
          </p:nvPr>
        </p:nvSpPr>
        <p:spPr>
          <a:xfrm>
            <a:off x="467544" y="476672"/>
            <a:ext cx="7787208" cy="864096"/>
          </a:xfrm>
        </p:spPr>
        <p:txBody>
          <a:bodyPr/>
          <a:lstStyle/>
          <a:p>
            <a:pPr marL="0" indent="0">
              <a:buNone/>
            </a:pPr>
            <a:r>
              <a:rPr lang="zh-CN" altLang="en-US" sz="2400" b="1" dirty="0"/>
              <a:t>例</a:t>
            </a:r>
            <a:r>
              <a:rPr lang="en-US" altLang="zh-CN" sz="2400" b="1" dirty="0"/>
              <a:t>1</a:t>
            </a:r>
            <a:r>
              <a:rPr lang="zh-CN" altLang="en-US" sz="2400" b="1" dirty="0"/>
              <a:t>：</a:t>
            </a:r>
            <a:r>
              <a:rPr lang="zh-CN" altLang="zh-CN" sz="2400" dirty="0"/>
              <a:t>维特 比译码器不同架构 的比较</a:t>
            </a:r>
            <a:endParaRPr lang="en-US" altLang="zh-CN" sz="2400" b="1" dirty="0"/>
          </a:p>
        </p:txBody>
      </p:sp>
    </p:spTree>
    <p:extLst>
      <p:ext uri="{BB962C8B-B14F-4D97-AF65-F5344CB8AC3E}">
        <p14:creationId xmlns:p14="http://schemas.microsoft.com/office/powerpoint/2010/main" val="2269060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5">
            <a:extLst>
              <a:ext uri="{FF2B5EF4-FFF2-40B4-BE49-F238E27FC236}">
                <a16:creationId xmlns:a16="http://schemas.microsoft.com/office/drawing/2014/main" id="{D816554E-74D2-4D2B-BB93-AA0078F1AE62}"/>
              </a:ext>
            </a:extLst>
          </p:cNvPr>
          <p:cNvSpPr>
            <a:spLocks noGrp="1"/>
          </p:cNvSpPr>
          <p:nvPr>
            <p:ph idx="1"/>
          </p:nvPr>
        </p:nvSpPr>
        <p:spPr>
          <a:xfrm>
            <a:off x="467544" y="476672"/>
            <a:ext cx="6624736" cy="658690"/>
          </a:xfrm>
        </p:spPr>
        <p:txBody>
          <a:bodyPr/>
          <a:lstStyle/>
          <a:p>
            <a:pPr marL="0" indent="0">
              <a:buNone/>
            </a:pPr>
            <a:r>
              <a:rPr lang="zh-CN" altLang="en-US" sz="2400" b="1" dirty="0"/>
              <a:t>例</a:t>
            </a:r>
            <a:r>
              <a:rPr lang="en-US" altLang="zh-CN" sz="2400" b="1" dirty="0"/>
              <a:t>2</a:t>
            </a:r>
            <a:r>
              <a:rPr lang="zh-CN" altLang="en-US" sz="2400" b="1" dirty="0"/>
              <a:t>：</a:t>
            </a:r>
            <a:r>
              <a:rPr lang="zh-CN" altLang="zh-CN" sz="2400" dirty="0"/>
              <a:t>密钥分组加密</a:t>
            </a:r>
            <a:r>
              <a:rPr lang="en-US" altLang="zh-CN" sz="2400" dirty="0"/>
              <a:t>/</a:t>
            </a:r>
            <a:r>
              <a:rPr lang="zh-CN" altLang="zh-CN" sz="2400" dirty="0"/>
              <a:t>解密算法不同架构的比较</a:t>
            </a:r>
            <a:endParaRPr lang="en-US" altLang="zh-CN" sz="2400" b="1" dirty="0"/>
          </a:p>
        </p:txBody>
      </p:sp>
      <p:pic>
        <p:nvPicPr>
          <p:cNvPr id="2" name="图片 1">
            <a:extLst>
              <a:ext uri="{FF2B5EF4-FFF2-40B4-BE49-F238E27FC236}">
                <a16:creationId xmlns:a16="http://schemas.microsoft.com/office/drawing/2014/main" id="{8373CCB2-1600-4243-B1E3-37B667C09526}"/>
              </a:ext>
            </a:extLst>
          </p:cNvPr>
          <p:cNvPicPr>
            <a:picLocks noChangeAspect="1"/>
          </p:cNvPicPr>
          <p:nvPr/>
        </p:nvPicPr>
        <p:blipFill>
          <a:blip r:embed="rId3"/>
          <a:stretch>
            <a:fillRect/>
          </a:stretch>
        </p:blipFill>
        <p:spPr>
          <a:xfrm>
            <a:off x="467544" y="1284921"/>
            <a:ext cx="7460586" cy="2210544"/>
          </a:xfrm>
          <a:prstGeom prst="rect">
            <a:avLst/>
          </a:prstGeom>
        </p:spPr>
      </p:pic>
      <p:pic>
        <p:nvPicPr>
          <p:cNvPr id="3" name="图片 2">
            <a:extLst>
              <a:ext uri="{FF2B5EF4-FFF2-40B4-BE49-F238E27FC236}">
                <a16:creationId xmlns:a16="http://schemas.microsoft.com/office/drawing/2014/main" id="{EF906E5A-A46D-4333-A40B-D93507D3AD4B}"/>
              </a:ext>
            </a:extLst>
          </p:cNvPr>
          <p:cNvPicPr>
            <a:picLocks noChangeAspect="1"/>
          </p:cNvPicPr>
          <p:nvPr/>
        </p:nvPicPr>
        <p:blipFill>
          <a:blip r:embed="rId4"/>
          <a:stretch>
            <a:fillRect/>
          </a:stretch>
        </p:blipFill>
        <p:spPr>
          <a:xfrm>
            <a:off x="539552" y="4303714"/>
            <a:ext cx="6984776" cy="2434475"/>
          </a:xfrm>
          <a:prstGeom prst="rect">
            <a:avLst/>
          </a:prstGeom>
        </p:spPr>
      </p:pic>
      <p:sp>
        <p:nvSpPr>
          <p:cNvPr id="6" name="内容占位符 5">
            <a:extLst>
              <a:ext uri="{FF2B5EF4-FFF2-40B4-BE49-F238E27FC236}">
                <a16:creationId xmlns:a16="http://schemas.microsoft.com/office/drawing/2014/main" id="{E458F77F-22BB-4A1A-870E-25B8704DC5E6}"/>
              </a:ext>
            </a:extLst>
          </p:cNvPr>
          <p:cNvSpPr txBox="1">
            <a:spLocks/>
          </p:cNvSpPr>
          <p:nvPr/>
        </p:nvSpPr>
        <p:spPr bwMode="auto">
          <a:xfrm>
            <a:off x="562108" y="3645024"/>
            <a:ext cx="761029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t>例</a:t>
            </a:r>
            <a:r>
              <a:rPr lang="en-US" altLang="zh-CN" sz="2400" b="1" dirty="0"/>
              <a:t>3</a:t>
            </a:r>
            <a:r>
              <a:rPr lang="zh-CN" altLang="en-US" sz="2400" b="1" dirty="0"/>
              <a:t>：</a:t>
            </a:r>
            <a:r>
              <a:rPr lang="en-US" altLang="zh-CN" sz="2400" dirty="0"/>
              <a:t>LempeIZiv-77 </a:t>
            </a:r>
            <a:r>
              <a:rPr lang="zh-CN" altLang="zh-CN" sz="2400" dirty="0"/>
              <a:t>算法做无损数据压缩的不同架构比较</a:t>
            </a:r>
            <a:endParaRPr lang="en-US" altLang="zh-CN" sz="2400" b="1" dirty="0"/>
          </a:p>
        </p:txBody>
      </p:sp>
    </p:spTree>
    <p:extLst>
      <p:ext uri="{BB962C8B-B14F-4D97-AF65-F5344CB8AC3E}">
        <p14:creationId xmlns:p14="http://schemas.microsoft.com/office/powerpoint/2010/main" val="101872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5">
            <a:extLst>
              <a:ext uri="{FF2B5EF4-FFF2-40B4-BE49-F238E27FC236}">
                <a16:creationId xmlns:a16="http://schemas.microsoft.com/office/drawing/2014/main" id="{D816554E-74D2-4D2B-BB93-AA0078F1AE62}"/>
              </a:ext>
            </a:extLst>
          </p:cNvPr>
          <p:cNvSpPr>
            <a:spLocks noGrp="1"/>
          </p:cNvSpPr>
          <p:nvPr>
            <p:ph idx="1"/>
          </p:nvPr>
        </p:nvSpPr>
        <p:spPr>
          <a:xfrm>
            <a:off x="467544" y="476672"/>
            <a:ext cx="7787208" cy="576064"/>
          </a:xfrm>
        </p:spPr>
        <p:txBody>
          <a:bodyPr/>
          <a:lstStyle/>
          <a:p>
            <a:pPr marL="0" indent="0">
              <a:buNone/>
            </a:pPr>
            <a:r>
              <a:rPr lang="zh-CN" altLang="en-US" sz="2400" b="1" dirty="0"/>
              <a:t>例</a:t>
            </a:r>
            <a:r>
              <a:rPr lang="en-US" altLang="zh-CN" sz="2400" b="1" dirty="0"/>
              <a:t>4</a:t>
            </a:r>
            <a:r>
              <a:rPr lang="zh-CN" altLang="en-US" sz="2400" b="1" dirty="0"/>
              <a:t>：</a:t>
            </a:r>
            <a:r>
              <a:rPr lang="zh-CN" altLang="zh-CN" sz="2400" dirty="0"/>
              <a:t>密钥分组加密</a:t>
            </a:r>
            <a:r>
              <a:rPr lang="en-US" altLang="zh-CN" sz="2400" dirty="0"/>
              <a:t>/</a:t>
            </a:r>
            <a:r>
              <a:rPr lang="zh-CN" altLang="zh-CN" sz="2400" dirty="0"/>
              <a:t>解密算</a:t>
            </a:r>
            <a:r>
              <a:rPr lang="zh-CN" altLang="en-US" sz="2400" dirty="0"/>
              <a:t>法</a:t>
            </a:r>
            <a:r>
              <a:rPr lang="zh-CN" altLang="zh-CN" sz="2400" dirty="0"/>
              <a:t>在不同架构的比较</a:t>
            </a:r>
            <a:endParaRPr lang="en-US" altLang="zh-CN" sz="2400" b="1" dirty="0"/>
          </a:p>
        </p:txBody>
      </p:sp>
      <p:pic>
        <p:nvPicPr>
          <p:cNvPr id="2" name="图片 1">
            <a:extLst>
              <a:ext uri="{FF2B5EF4-FFF2-40B4-BE49-F238E27FC236}">
                <a16:creationId xmlns:a16="http://schemas.microsoft.com/office/drawing/2014/main" id="{9A796627-1086-4FE9-9A11-9337728EFC98}"/>
              </a:ext>
            </a:extLst>
          </p:cNvPr>
          <p:cNvPicPr>
            <a:picLocks noChangeAspect="1"/>
          </p:cNvPicPr>
          <p:nvPr/>
        </p:nvPicPr>
        <p:blipFill>
          <a:blip r:embed="rId3"/>
          <a:stretch>
            <a:fillRect/>
          </a:stretch>
        </p:blipFill>
        <p:spPr>
          <a:xfrm>
            <a:off x="251520" y="1484784"/>
            <a:ext cx="8153105" cy="3444974"/>
          </a:xfrm>
          <a:prstGeom prst="rect">
            <a:avLst/>
          </a:prstGeom>
        </p:spPr>
      </p:pic>
    </p:spTree>
    <p:extLst>
      <p:ext uri="{BB962C8B-B14F-4D97-AF65-F5344CB8AC3E}">
        <p14:creationId xmlns:p14="http://schemas.microsoft.com/office/powerpoint/2010/main" val="32375729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6229</TotalTime>
  <Words>3450</Words>
  <Application>Microsoft Office PowerPoint</Application>
  <PresentationFormat>全屏显示(4:3)</PresentationFormat>
  <Paragraphs>247</Paragraphs>
  <Slides>59</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59</vt:i4>
      </vt:variant>
    </vt:vector>
  </HeadingPairs>
  <TitlesOfParts>
    <vt:vector size="67" baseType="lpstr">
      <vt:lpstr>仿宋_GB2312</vt:lpstr>
      <vt:lpstr>宋体</vt:lpstr>
      <vt:lpstr>Arial</vt:lpstr>
      <vt:lpstr>Calibri</vt:lpstr>
      <vt:lpstr>Times New Roman</vt:lpstr>
      <vt:lpstr>Verdana</vt:lpstr>
      <vt:lpstr>Wingdings</vt:lpstr>
      <vt:lpstr>Office 主题​​</vt:lpstr>
      <vt:lpstr>PowerPoint 演示文稿</vt:lpstr>
      <vt:lpstr>作业：P96，（3）（4）（5） 作业完成之后，提交给助教： 莫小凡</vt:lpstr>
      <vt:lpstr>2.1 架构设计目标</vt:lpstr>
      <vt:lpstr>2.2 两种架构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有多个前馈通路的流水线</vt:lpstr>
      <vt:lpstr>PowerPoint 演示文稿</vt:lpstr>
      <vt:lpstr>2.4.4 复制</vt:lpstr>
      <vt:lpstr>PowerPoint 演示文稿</vt:lpstr>
      <vt:lpstr>2.4.5 时间共享（多路复用或者资源共享）</vt:lpstr>
      <vt:lpstr>PowerPoint 演示文稿</vt:lpstr>
      <vt:lpstr>2.4.6 结合变换</vt:lpstr>
      <vt:lpstr>例：在N个输入值中寻找最小值： y(k) = min(xi (k)) i= 0，1，…，(N-1)</vt:lpstr>
      <vt:lpstr>2.4.5 临时数据存储</vt:lpstr>
      <vt:lpstr>PowerPoint 演示文稿</vt:lpstr>
      <vt:lpstr>PowerPoint 演示文稿</vt:lpstr>
      <vt:lpstr>PowerPoint 演示文稿</vt:lpstr>
      <vt:lpstr>2.6 非递归计算的等价变换</vt:lpstr>
      <vt:lpstr>2.6.2 回顾流水线</vt:lpstr>
      <vt:lpstr>PowerPoint 演示文稿</vt:lpstr>
      <vt:lpstr>2.6.4 回顾迭代分解和时间共享</vt:lpstr>
      <vt:lpstr>2.7 递归计算的等价变换</vt:lpstr>
      <vt:lpstr>2.7.2 展开第一阶循环</vt:lpstr>
      <vt:lpstr>2.7.3 更高阶的循环</vt:lpstr>
      <vt:lpstr>2.7.4 时变的循环</vt:lpstr>
      <vt:lpstr>2.7.7 递归总结</vt:lpstr>
    </vt:vector>
  </TitlesOfParts>
  <Company>tj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national</dc:creator>
  <cp:lastModifiedBy>z</cp:lastModifiedBy>
  <cp:revision>353</cp:revision>
  <dcterms:created xsi:type="dcterms:W3CDTF">2007-07-19T09:42:33Z</dcterms:created>
  <dcterms:modified xsi:type="dcterms:W3CDTF">2022-03-17T13:23:09Z</dcterms:modified>
</cp:coreProperties>
</file>